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50"/>
  </p:notesMasterIdLst>
  <p:handoutMasterIdLst>
    <p:handoutMasterId r:id="rId51"/>
  </p:handoutMasterIdLst>
  <p:sldIdLst>
    <p:sldId id="256" r:id="rId4"/>
    <p:sldId id="357" r:id="rId5"/>
    <p:sldId id="288" r:id="rId6"/>
    <p:sldId id="315" r:id="rId7"/>
    <p:sldId id="316" r:id="rId8"/>
    <p:sldId id="317" r:id="rId9"/>
    <p:sldId id="318" r:id="rId10"/>
    <p:sldId id="259" r:id="rId11"/>
    <p:sldId id="286" r:id="rId12"/>
    <p:sldId id="287" r:id="rId13"/>
    <p:sldId id="322" r:id="rId14"/>
    <p:sldId id="356" r:id="rId15"/>
    <p:sldId id="269" r:id="rId16"/>
    <p:sldId id="267" r:id="rId17"/>
    <p:sldId id="326" r:id="rId18"/>
    <p:sldId id="324" r:id="rId19"/>
    <p:sldId id="276" r:id="rId20"/>
    <p:sldId id="325" r:id="rId21"/>
    <p:sldId id="327" r:id="rId22"/>
    <p:sldId id="329" r:id="rId23"/>
    <p:sldId id="328"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5" r:id="rId39"/>
    <p:sldId id="344" r:id="rId40"/>
    <p:sldId id="346" r:id="rId41"/>
    <p:sldId id="347" r:id="rId42"/>
    <p:sldId id="349" r:id="rId43"/>
    <p:sldId id="350" r:id="rId44"/>
    <p:sldId id="351" r:id="rId45"/>
    <p:sldId id="352" r:id="rId46"/>
    <p:sldId id="353" r:id="rId47"/>
    <p:sldId id="354" r:id="rId48"/>
    <p:sldId id="309"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40" autoAdjust="0"/>
  </p:normalViewPr>
  <p:slideViewPr>
    <p:cSldViewPr>
      <p:cViewPr varScale="1">
        <p:scale>
          <a:sx n="97" d="100"/>
          <a:sy n="97" d="100"/>
        </p:scale>
        <p:origin x="-2034" y="48"/>
      </p:cViewPr>
      <p:guideLst>
        <p:guide orient="horz" pos="2160"/>
        <p:guide pos="2880"/>
      </p:guideLst>
    </p:cSldViewPr>
  </p:slideViewPr>
  <p:notesTextViewPr>
    <p:cViewPr>
      <p:scale>
        <a:sx n="100" d="100"/>
        <a:sy n="100" d="100"/>
      </p:scale>
      <p:origin x="0" y="0"/>
    </p:cViewPr>
  </p:notesTextViewPr>
  <p:notesViewPr>
    <p:cSldViewPr>
      <p:cViewPr varScale="1">
        <p:scale>
          <a:sx n="81" d="100"/>
          <a:sy n="81" d="100"/>
        </p:scale>
        <p:origin x="-2034"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3CB463F-4CEC-481E-A59E-B0218807C7EE}" type="datetimeFigureOut">
              <a:rPr lang="zh-CN" altLang="en-US" smtClean="0"/>
              <a:pPr/>
              <a:t>2018/1/16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768B2F-10B1-4919-9A84-5C95EE6242C7}" type="slidenum">
              <a:rPr lang="zh-CN" altLang="en-US" smtClean="0"/>
              <a:pPr/>
              <a:t>‹#›</a:t>
            </a:fld>
            <a:endParaRPr lang="zh-CN" altLang="en-US"/>
          </a:p>
        </p:txBody>
      </p:sp>
    </p:spTree>
    <p:extLst>
      <p:ext uri="{BB962C8B-B14F-4D97-AF65-F5344CB8AC3E}">
        <p14:creationId xmlns:p14="http://schemas.microsoft.com/office/powerpoint/2010/main" xmlns="" val="1738473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92DF3-F5BD-4D81-B742-5536E647A120}" type="datetimeFigureOut">
              <a:rPr lang="zh-CN" altLang="en-US" smtClean="0"/>
              <a:pPr/>
              <a:t>2018/1/16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73904F-A4C0-4B49-8490-570E19D4C602}" type="slidenum">
              <a:rPr lang="zh-CN" altLang="en-US" smtClean="0"/>
              <a:pPr/>
              <a:t>‹#›</a:t>
            </a:fld>
            <a:endParaRPr lang="zh-CN" altLang="en-US"/>
          </a:p>
        </p:txBody>
      </p:sp>
    </p:spTree>
    <p:extLst>
      <p:ext uri="{BB962C8B-B14F-4D97-AF65-F5344CB8AC3E}">
        <p14:creationId xmlns:p14="http://schemas.microsoft.com/office/powerpoint/2010/main" xmlns="" val="316586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6</a:t>
            </a:fld>
            <a:endParaRPr lang="zh-CN" altLang="en-US"/>
          </a:p>
        </p:txBody>
      </p:sp>
    </p:spTree>
    <p:extLst>
      <p:ext uri="{BB962C8B-B14F-4D97-AF65-F5344CB8AC3E}">
        <p14:creationId xmlns:p14="http://schemas.microsoft.com/office/powerpoint/2010/main" xmlns="" val="245204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色盲模式默认将进来的报文视为绿色</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28</a:t>
            </a:fld>
            <a:endParaRPr lang="zh-CN" altLang="en-US"/>
          </a:p>
        </p:txBody>
      </p:sp>
    </p:spTree>
    <p:extLst>
      <p:ext uri="{BB962C8B-B14F-4D97-AF65-F5344CB8AC3E}">
        <p14:creationId xmlns:p14="http://schemas.microsoft.com/office/powerpoint/2010/main" xmlns="" val="112427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比如，网络总带宽为</a:t>
            </a:r>
            <a:r>
              <a:rPr lang="en-US" altLang="zh-CN"/>
              <a:t>100Mbps</a:t>
            </a:r>
            <a:r>
              <a:rPr lang="zh-CN" altLang="en-US"/>
              <a:t>，而</a:t>
            </a:r>
            <a:r>
              <a:rPr lang="en-US" altLang="zh-CN"/>
              <a:t>BT</a:t>
            </a:r>
            <a:r>
              <a:rPr lang="zh-CN" altLang="en-US"/>
              <a:t>下载占用了</a:t>
            </a:r>
            <a:r>
              <a:rPr lang="en-US" altLang="zh-CN"/>
              <a:t>90Mbps</a:t>
            </a:r>
            <a:r>
              <a:rPr lang="zh-CN" altLang="en-US"/>
              <a:t>，其他</a:t>
            </a:r>
          </a:p>
          <a:p>
            <a:r>
              <a:rPr lang="zh-CN" altLang="en-US"/>
              <a:t>业务就只能占用剩下的</a:t>
            </a:r>
            <a:r>
              <a:rPr lang="en-US" altLang="zh-CN"/>
              <a:t>10Mbps</a:t>
            </a:r>
            <a:r>
              <a:rPr lang="zh-CN" altLang="en-US"/>
              <a:t>。而如果限制</a:t>
            </a:r>
            <a:r>
              <a:rPr lang="en-US" altLang="zh-CN"/>
              <a:t>BT</a:t>
            </a:r>
            <a:r>
              <a:rPr lang="zh-CN" altLang="en-US"/>
              <a:t>下载占用的最大带宽为</a:t>
            </a:r>
          </a:p>
          <a:p>
            <a:r>
              <a:rPr lang="en-US" altLang="zh-CN"/>
              <a:t>50Mbps</a:t>
            </a:r>
            <a:r>
              <a:rPr lang="zh-CN" altLang="en-US"/>
              <a:t>，则也就提高了其他业务的服务质量，使其他业务能够占用最</a:t>
            </a:r>
          </a:p>
          <a:p>
            <a:r>
              <a:rPr lang="zh-CN" altLang="en-US"/>
              <a:t>少</a:t>
            </a:r>
            <a:r>
              <a:rPr lang="en-US" altLang="zh-CN"/>
              <a:t>50Mbps</a:t>
            </a:r>
            <a:r>
              <a:rPr lang="zh-CN" altLang="en-US"/>
              <a:t>的带宽，但是这是在损害</a:t>
            </a:r>
            <a:r>
              <a:rPr lang="en-US" altLang="zh-CN"/>
              <a:t>BT</a:t>
            </a:r>
            <a:r>
              <a:rPr lang="zh-CN" altLang="en-US"/>
              <a:t>业务的服务质量为前提的。</a:t>
            </a:r>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29</a:t>
            </a:fld>
            <a:endParaRPr lang="zh-CN" altLang="en-US"/>
          </a:p>
        </p:txBody>
      </p:sp>
    </p:spTree>
    <p:extLst>
      <p:ext uri="{BB962C8B-B14F-4D97-AF65-F5344CB8AC3E}">
        <p14:creationId xmlns:p14="http://schemas.microsoft.com/office/powerpoint/2010/main" xmlns="" val="371840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30</a:t>
            </a:fld>
            <a:endParaRPr lang="zh-CN" altLang="en-US"/>
          </a:p>
        </p:txBody>
      </p:sp>
    </p:spTree>
    <p:extLst>
      <p:ext uri="{BB962C8B-B14F-4D97-AF65-F5344CB8AC3E}">
        <p14:creationId xmlns:p14="http://schemas.microsoft.com/office/powerpoint/2010/main" xmlns="" val="218160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31</a:t>
            </a:fld>
            <a:endParaRPr lang="zh-CN" altLang="en-US"/>
          </a:p>
        </p:txBody>
      </p:sp>
    </p:spTree>
    <p:extLst>
      <p:ext uri="{BB962C8B-B14F-4D97-AF65-F5344CB8AC3E}">
        <p14:creationId xmlns:p14="http://schemas.microsoft.com/office/powerpoint/2010/main" xmlns="" val="24710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32</a:t>
            </a:fld>
            <a:endParaRPr lang="zh-CN" altLang="en-US"/>
          </a:p>
        </p:txBody>
      </p:sp>
    </p:spTree>
    <p:extLst>
      <p:ext uri="{BB962C8B-B14F-4D97-AF65-F5344CB8AC3E}">
        <p14:creationId xmlns:p14="http://schemas.microsoft.com/office/powerpoint/2010/main" xmlns="" val="92381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34</a:t>
            </a:fld>
            <a:endParaRPr lang="zh-CN" altLang="en-US"/>
          </a:p>
        </p:txBody>
      </p:sp>
    </p:spTree>
    <p:extLst>
      <p:ext uri="{BB962C8B-B14F-4D97-AF65-F5344CB8AC3E}">
        <p14:creationId xmlns:p14="http://schemas.microsoft.com/office/powerpoint/2010/main" xmlns="" val="228043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35</a:t>
            </a:fld>
            <a:endParaRPr lang="zh-CN" altLang="en-US"/>
          </a:p>
        </p:txBody>
      </p:sp>
    </p:spTree>
    <p:extLst>
      <p:ext uri="{BB962C8B-B14F-4D97-AF65-F5344CB8AC3E}">
        <p14:creationId xmlns:p14="http://schemas.microsoft.com/office/powerpoint/2010/main" xmlns="" val="304778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36</a:t>
            </a:fld>
            <a:endParaRPr lang="zh-CN" altLang="en-US"/>
          </a:p>
        </p:txBody>
      </p:sp>
    </p:spTree>
    <p:extLst>
      <p:ext uri="{BB962C8B-B14F-4D97-AF65-F5344CB8AC3E}">
        <p14:creationId xmlns:p14="http://schemas.microsoft.com/office/powerpoint/2010/main" xmlns="" val="188638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a:solidFill>
                  <a:schemeClr val="tx1"/>
                </a:solidFill>
                <a:latin typeface="+mn-lt"/>
                <a:ea typeface="+mn-ea"/>
                <a:cs typeface="+mn-cs"/>
              </a:rPr>
              <a:t>1. </a:t>
            </a:r>
            <a:r>
              <a:rPr lang="zh-CN" altLang="en-US" sz="1200" kern="1200" dirty="0">
                <a:solidFill>
                  <a:schemeClr val="tx1"/>
                </a:solidFill>
                <a:latin typeface="+mn-lt"/>
                <a:ea typeface="+mn-ea"/>
                <a:cs typeface="+mn-cs"/>
              </a:rPr>
              <a:t>假设有四个队列，分别取</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a:t>
            </a:r>
          </a:p>
          <a:p>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30%</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50%</a:t>
            </a:r>
            <a:r>
              <a:rPr lang="zh-CN" altLang="en-US" sz="1200" kern="1200" dirty="0">
                <a:solidFill>
                  <a:schemeClr val="tx1"/>
                </a:solidFill>
                <a:latin typeface="+mn-lt"/>
                <a:ea typeface="+mn-ea"/>
                <a:cs typeface="+mn-cs"/>
              </a:rPr>
              <a:t>，如果第二个队列没有报文</a:t>
            </a:r>
          </a:p>
          <a:p>
            <a:r>
              <a:rPr lang="zh-CN" altLang="en-US" sz="1200" kern="1200" dirty="0">
                <a:solidFill>
                  <a:schemeClr val="tx1"/>
                </a:solidFill>
                <a:latin typeface="+mn-lt"/>
                <a:ea typeface="+mn-ea"/>
                <a:cs typeface="+mn-cs"/>
              </a:rPr>
              <a:t>    ，那么就按照三个队列重新调整比例，三</a:t>
            </a:r>
          </a:p>
          <a:p>
            <a:r>
              <a:rPr lang="zh-CN" altLang="en-US" sz="1200" kern="1200" dirty="0">
                <a:solidFill>
                  <a:schemeClr val="tx1"/>
                </a:solidFill>
                <a:latin typeface="+mn-lt"/>
                <a:ea typeface="+mn-ea"/>
                <a:cs typeface="+mn-cs"/>
              </a:rPr>
              <a:t>    个队列都增加</a:t>
            </a:r>
            <a:r>
              <a:rPr lang="en-US" altLang="zh-CN" sz="1200" kern="1200" dirty="0">
                <a:solidFill>
                  <a:schemeClr val="tx1"/>
                </a:solidFill>
                <a:latin typeface="+mn-lt"/>
                <a:ea typeface="+mn-ea"/>
                <a:cs typeface="+mn-cs"/>
              </a:rPr>
              <a:t>10%</a:t>
            </a:r>
            <a:r>
              <a:rPr lang="zh-CN" altLang="en-US" sz="1200" kern="1200" dirty="0">
                <a:solidFill>
                  <a:schemeClr val="tx1"/>
                </a:solidFill>
                <a:latin typeface="+mn-lt"/>
                <a:ea typeface="+mn-ea"/>
                <a:cs typeface="+mn-cs"/>
              </a:rPr>
              <a:t>，达到</a:t>
            </a:r>
            <a:r>
              <a:rPr lang="en-US" altLang="zh-CN" sz="1200" kern="1200" dirty="0">
                <a:solidFill>
                  <a:schemeClr val="tx1"/>
                </a:solidFill>
                <a:latin typeface="+mn-lt"/>
                <a:ea typeface="+mn-ea"/>
                <a:cs typeface="+mn-cs"/>
              </a:rPr>
              <a:t>100%</a:t>
            </a:r>
          </a:p>
          <a:p>
            <a:r>
              <a:rPr lang="en-US" altLang="zh-CN" sz="1200" kern="1200" dirty="0">
                <a:solidFill>
                  <a:schemeClr val="tx1"/>
                </a:solidFill>
                <a:latin typeface="+mn-lt"/>
                <a:ea typeface="+mn-ea"/>
                <a:cs typeface="+mn-cs"/>
              </a:rPr>
              <a:t>2. CQ</a:t>
            </a:r>
            <a:r>
              <a:rPr lang="zh-CN" altLang="en-US" sz="1200" kern="1200" dirty="0">
                <a:solidFill>
                  <a:schemeClr val="tx1"/>
                </a:solidFill>
                <a:latin typeface="+mn-lt"/>
                <a:ea typeface="+mn-ea"/>
                <a:cs typeface="+mn-cs"/>
              </a:rPr>
              <a:t>不支持报文分片，若报文有</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a:t>
            </a:r>
          </a:p>
          <a:p>
            <a:r>
              <a:rPr lang="zh-CN" altLang="en-US" sz="1200" kern="1200" dirty="0">
                <a:solidFill>
                  <a:schemeClr val="tx1"/>
                </a:solidFill>
                <a:latin typeface="+mn-lt"/>
                <a:ea typeface="+mn-ea"/>
                <a:cs typeface="+mn-cs"/>
              </a:rPr>
              <a:t>    节，假设按照比例它只应该取</a:t>
            </a:r>
            <a:r>
              <a:rPr lang="en-US" altLang="zh-CN" sz="1200" kern="1200" dirty="0">
                <a:solidFill>
                  <a:schemeClr val="tx1"/>
                </a:solidFill>
                <a:latin typeface="+mn-lt"/>
                <a:ea typeface="+mn-ea"/>
                <a:cs typeface="+mn-cs"/>
              </a:rPr>
              <a:t>100</a:t>
            </a:r>
            <a:r>
              <a:rPr lang="zh-CN" altLang="en-US" sz="1200" kern="1200" dirty="0">
                <a:solidFill>
                  <a:schemeClr val="tx1"/>
                </a:solidFill>
                <a:latin typeface="+mn-lt"/>
                <a:ea typeface="+mn-ea"/>
                <a:cs typeface="+mn-cs"/>
              </a:rPr>
              <a:t>个字节</a:t>
            </a:r>
          </a:p>
          <a:p>
            <a:r>
              <a:rPr lang="zh-CN" altLang="en-US" sz="1200" kern="1200" dirty="0">
                <a:solidFill>
                  <a:schemeClr val="tx1"/>
                </a:solidFill>
                <a:latin typeface="+mn-lt"/>
                <a:ea typeface="+mn-ea"/>
                <a:cs typeface="+mn-cs"/>
              </a:rPr>
              <a:t>    ，实际上会取</a:t>
            </a:r>
            <a:r>
              <a:rPr lang="en-US" altLang="zh-CN" sz="1200" kern="1200" dirty="0">
                <a:solidFill>
                  <a:schemeClr val="tx1"/>
                </a:solidFill>
                <a:latin typeface="+mn-lt"/>
                <a:ea typeface="+mn-ea"/>
                <a:cs typeface="+mn-cs"/>
              </a:rPr>
              <a:t>1500</a:t>
            </a:r>
            <a:r>
              <a:rPr lang="zh-CN" altLang="en-US" sz="1200" kern="1200" dirty="0">
                <a:solidFill>
                  <a:schemeClr val="tx1"/>
                </a:solidFill>
                <a:latin typeface="+mn-lt"/>
                <a:ea typeface="+mn-ea"/>
                <a:cs typeface="+mn-cs"/>
              </a:rPr>
              <a:t>个字节。</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37</a:t>
            </a:fld>
            <a:endParaRPr lang="zh-CN" altLang="en-US"/>
          </a:p>
        </p:txBody>
      </p:sp>
    </p:spTree>
    <p:extLst>
      <p:ext uri="{BB962C8B-B14F-4D97-AF65-F5344CB8AC3E}">
        <p14:creationId xmlns:p14="http://schemas.microsoft.com/office/powerpoint/2010/main" xmlns="" val="1549060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38</a:t>
            </a:fld>
            <a:endParaRPr lang="zh-CN" altLang="en-US"/>
          </a:p>
        </p:txBody>
      </p:sp>
    </p:spTree>
    <p:extLst>
      <p:ext uri="{BB962C8B-B14F-4D97-AF65-F5344CB8AC3E}">
        <p14:creationId xmlns:p14="http://schemas.microsoft.com/office/powerpoint/2010/main" xmlns="" val="4049652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39</a:t>
            </a:fld>
            <a:endParaRPr lang="zh-CN" altLang="en-US"/>
          </a:p>
        </p:txBody>
      </p:sp>
    </p:spTree>
    <p:extLst>
      <p:ext uri="{BB962C8B-B14F-4D97-AF65-F5344CB8AC3E}">
        <p14:creationId xmlns:p14="http://schemas.microsoft.com/office/powerpoint/2010/main" xmlns="" val="18075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流分类：采用一定的规则识别符合某类特征的报文，它是对网络业务进行区分服务的前提和基础。</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流量监管：对进入或流出设备的特定流量进行监管。当流量超出设定值时，可以采取限制或惩罚措施，以保护网络资源不受损害。可以作用在接口入方向和出方向。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流量整形：一种主动调整流的输出速率的流量控制措施，用来使流量适配下游设备可供给的网络资源，避免不必要的报文丢弃，通常作用在接口出方向。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拥塞管理：就是当拥塞发生时如何制定一个资源的调度策略，以决定报文转发的处理次序，通常作用在接口出方向。</a:t>
            </a:r>
          </a:p>
          <a:p>
            <a:r>
              <a:rPr lang="en-US" altLang="zh-CN" sz="1200" b="0" i="0" kern="1200" smtClean="0">
                <a:solidFill>
                  <a:schemeClr val="tx1"/>
                </a:solidFill>
                <a:latin typeface="+mn-lt"/>
                <a:ea typeface="+mn-ea"/>
                <a:cs typeface="+mn-cs"/>
              </a:rPr>
              <a:t>l</a:t>
            </a:r>
            <a:r>
              <a:rPr lang="zh-CN" altLang="en-US" sz="1200" b="0" i="0" kern="1200" smtClean="0">
                <a:solidFill>
                  <a:schemeClr val="tx1"/>
                </a:solidFill>
                <a:latin typeface="+mn-lt"/>
                <a:ea typeface="+mn-ea"/>
                <a:cs typeface="+mn-cs"/>
              </a:rPr>
              <a:t>              拥塞避免：监督网络资源的使用情况，当发现拥塞有加剧的趋势时采取主动丢弃报文的策略，通过调整队列长度来解除网络的过载，通常作用在接口出方向。</a:t>
            </a:r>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40</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i="0" kern="0" smtClean="0">
                <a:solidFill>
                  <a:srgbClr val="556076"/>
                </a:solidFill>
              </a:rPr>
              <a:t>LLQ</a:t>
            </a:r>
            <a:r>
              <a:rPr lang="zh-CN" altLang="en-US" b="0" i="0" kern="0" smtClean="0">
                <a:solidFill>
                  <a:srgbClr val="556076"/>
                </a:solidFill>
              </a:rPr>
              <a:t>队列也可以换成</a:t>
            </a:r>
            <a:r>
              <a:rPr lang="en-US" altLang="zh-CN" sz="1200" b="0" i="0" kern="1200" smtClean="0">
                <a:solidFill>
                  <a:schemeClr val="tx1"/>
                </a:solidFill>
                <a:latin typeface="+mn-lt"/>
                <a:ea typeface="+mn-ea"/>
                <a:cs typeface="+mn-cs"/>
              </a:rPr>
              <a:t>IP RTP Prioritization</a:t>
            </a:r>
            <a:r>
              <a:rPr lang="zh-CN" altLang="en-US" sz="1200" b="0" i="0" kern="1200" smtClean="0">
                <a:solidFill>
                  <a:schemeClr val="tx1"/>
                </a:solidFill>
                <a:latin typeface="+mn-lt"/>
                <a:ea typeface="+mn-ea"/>
                <a:cs typeface="+mn-cs"/>
              </a:rPr>
              <a:t>队列，专门为实时语音业务服务的</a:t>
            </a:r>
            <a:endParaRPr lang="zh-CN" altLang="en-US" b="0" i="0"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41</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42</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43</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44</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0" dirty="0">
                <a:solidFill>
                  <a:srgbClr val="556076"/>
                </a:solidFill>
              </a:rPr>
              <a:t>数据流</a:t>
            </a:r>
            <a:endParaRPr lang="zh-CN" altLang="en-US" dirty="0"/>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45</a:t>
            </a:fld>
            <a:endParaRPr lang="zh-CN" altLang="en-US"/>
          </a:p>
        </p:txBody>
      </p:sp>
    </p:spTree>
    <p:extLst>
      <p:ext uri="{BB962C8B-B14F-4D97-AF65-F5344CB8AC3E}">
        <p14:creationId xmlns:p14="http://schemas.microsoft.com/office/powerpoint/2010/main" xmlns="" val="136178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a:solidFill>
                  <a:schemeClr val="tx1"/>
                </a:solidFill>
                <a:latin typeface="+mn-lt"/>
                <a:ea typeface="+mn-ea"/>
                <a:cs typeface="+mn-cs"/>
              </a:rPr>
              <a:t>携带</a:t>
            </a:r>
            <a:r>
              <a:rPr lang="en-US" altLang="zh-CN" sz="1200" b="0" i="0" kern="1200">
                <a:solidFill>
                  <a:schemeClr val="tx1"/>
                </a:solidFill>
                <a:latin typeface="+mn-lt"/>
                <a:ea typeface="+mn-ea"/>
                <a:cs typeface="+mn-cs"/>
              </a:rPr>
              <a:t>QoS</a:t>
            </a:r>
            <a:r>
              <a:rPr lang="zh-CN" altLang="en-US" sz="1200" b="0" i="0" kern="1200">
                <a:solidFill>
                  <a:schemeClr val="tx1"/>
                </a:solidFill>
                <a:latin typeface="+mn-lt"/>
                <a:ea typeface="+mn-ea"/>
                <a:cs typeface="+mn-cs"/>
              </a:rPr>
              <a:t>优先级的报文到达设备后，外部优先级（如</a:t>
            </a:r>
            <a:r>
              <a:rPr lang="en-US" altLang="zh-CN" sz="1200" b="0" i="0" kern="1200">
                <a:solidFill>
                  <a:schemeClr val="tx1"/>
                </a:solidFill>
                <a:latin typeface="+mn-lt"/>
                <a:ea typeface="+mn-ea"/>
                <a:cs typeface="+mn-cs"/>
              </a:rPr>
              <a:t>802.1p</a:t>
            </a:r>
            <a:r>
              <a:rPr lang="zh-CN" altLang="en-US"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DSCP</a:t>
            </a:r>
            <a:r>
              <a:rPr lang="zh-CN" altLang="en-US" sz="1200" b="0" i="0" kern="1200">
                <a:solidFill>
                  <a:schemeClr val="tx1"/>
                </a:solidFill>
                <a:latin typeface="+mn-lt"/>
                <a:ea typeface="+mn-ea"/>
                <a:cs typeface="+mn-cs"/>
              </a:rPr>
              <a:t>）被映射成设备的本地优先级，这样设备才能够识别出该如何处理报文。报文离开设备时，本地优先级又被映射成外部优先级，从而保证报文到达下一台设备时，设备能够继续根据报文中的优先级字段提供差分服务。也就是说，</a:t>
            </a:r>
            <a:r>
              <a:rPr lang="zh-CN" altLang="en-US" sz="1200" b="1" i="0" kern="1200">
                <a:solidFill>
                  <a:schemeClr val="tx1"/>
                </a:solidFill>
                <a:latin typeface="+mn-lt"/>
                <a:ea typeface="+mn-ea"/>
                <a:cs typeface="+mn-cs"/>
              </a:rPr>
              <a:t>通过优先级映射对报文分类是基础，是有区别地实施服务的前提。</a:t>
            </a:r>
            <a:endParaRPr lang="zh-CN" altLang="en-US"/>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13</a:t>
            </a:fld>
            <a:endParaRPr lang="zh-CN" altLang="en-US"/>
          </a:p>
        </p:txBody>
      </p:sp>
    </p:spTree>
    <p:extLst>
      <p:ext uri="{BB962C8B-B14F-4D97-AF65-F5344CB8AC3E}">
        <p14:creationId xmlns:p14="http://schemas.microsoft.com/office/powerpoint/2010/main" xmlns="" val="76305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a:r>
              <a:rPr lang="en-US" altLang="zh-CN" b="1" kern="0">
                <a:solidFill>
                  <a:srgbClr val="556076"/>
                </a:solidFill>
              </a:rPr>
              <a:t> RFC 791</a:t>
            </a:r>
            <a:r>
              <a:rPr lang="zh-CN" altLang="en-US" b="1" kern="0">
                <a:solidFill>
                  <a:srgbClr val="556076"/>
                </a:solidFill>
              </a:rPr>
              <a:t>定义的</a:t>
            </a:r>
            <a:r>
              <a:rPr lang="en-US" altLang="zh-CN" b="1" kern="0" err="1">
                <a:solidFill>
                  <a:srgbClr val="556076"/>
                </a:solidFill>
              </a:rPr>
              <a:t>ToS</a:t>
            </a:r>
            <a:r>
              <a:rPr lang="zh-CN" altLang="en-US" b="1" kern="0">
                <a:solidFill>
                  <a:srgbClr val="556076"/>
                </a:solidFill>
              </a:rPr>
              <a:t>域中，除了</a:t>
            </a:r>
            <a:r>
              <a:rPr lang="en-US" altLang="zh-CN" b="1" kern="0">
                <a:solidFill>
                  <a:srgbClr val="556076"/>
                </a:solidFill>
              </a:rPr>
              <a:t>Precedence</a:t>
            </a:r>
            <a:r>
              <a:rPr lang="zh-CN" altLang="en-US" b="1" kern="0">
                <a:solidFill>
                  <a:srgbClr val="556076"/>
                </a:solidFill>
              </a:rPr>
              <a:t>字段外，</a:t>
            </a:r>
            <a:r>
              <a:rPr lang="en-US" altLang="zh-CN" b="1" kern="0" err="1">
                <a:solidFill>
                  <a:srgbClr val="556076"/>
                </a:solidFill>
              </a:rPr>
              <a:t>ToS</a:t>
            </a:r>
            <a:r>
              <a:rPr lang="zh-CN" altLang="en-US" b="1" kern="0">
                <a:solidFill>
                  <a:srgbClr val="556076"/>
                </a:solidFill>
              </a:rPr>
              <a:t>域中还包括</a:t>
            </a:r>
            <a:r>
              <a:rPr lang="en-US" altLang="zh-CN" b="1" kern="0">
                <a:solidFill>
                  <a:srgbClr val="556076"/>
                </a:solidFill>
              </a:rPr>
              <a:t>D</a:t>
            </a:r>
            <a:r>
              <a:rPr lang="zh-CN" altLang="en-US" b="1" kern="0">
                <a:solidFill>
                  <a:srgbClr val="556076"/>
                </a:solidFill>
              </a:rPr>
              <a:t>、</a:t>
            </a:r>
            <a:r>
              <a:rPr lang="en-US" altLang="zh-CN" b="1" kern="0">
                <a:solidFill>
                  <a:srgbClr val="556076"/>
                </a:solidFill>
              </a:rPr>
              <a:t>T</a:t>
            </a:r>
            <a:r>
              <a:rPr lang="zh-CN" altLang="en-US" b="1" kern="0">
                <a:solidFill>
                  <a:srgbClr val="556076"/>
                </a:solidFill>
              </a:rPr>
              <a:t>、</a:t>
            </a:r>
            <a:r>
              <a:rPr lang="en-US" altLang="zh-CN" b="1" kern="0">
                <a:solidFill>
                  <a:srgbClr val="556076"/>
                </a:solidFill>
              </a:rPr>
              <a:t>R</a:t>
            </a:r>
            <a:r>
              <a:rPr lang="zh-CN" altLang="en-US" b="1" kern="0">
                <a:solidFill>
                  <a:srgbClr val="556076"/>
                </a:solidFill>
              </a:rPr>
              <a:t>三个比特，分别表示延迟要求、吞吐量和可靠性。</a:t>
            </a:r>
            <a:endParaRPr lang="en-US" altLang="zh-CN" b="1" kern="0">
              <a:solidFill>
                <a:srgbClr val="556076"/>
              </a:solidFill>
            </a:endParaRPr>
          </a:p>
          <a:p>
            <a:pPr algn="just"/>
            <a:r>
              <a:rPr lang="en-US" altLang="zh-CN" b="1" kern="0">
                <a:solidFill>
                  <a:srgbClr val="556076"/>
                </a:solidFill>
              </a:rPr>
              <a:t> RFC 1349</a:t>
            </a:r>
            <a:r>
              <a:rPr lang="zh-CN" altLang="en-US" b="1" kern="0">
                <a:solidFill>
                  <a:srgbClr val="556076"/>
                </a:solidFill>
              </a:rPr>
              <a:t>重新定义了</a:t>
            </a:r>
            <a:r>
              <a:rPr lang="en-US" altLang="zh-CN" b="1" kern="0" err="1">
                <a:solidFill>
                  <a:srgbClr val="556076"/>
                </a:solidFill>
              </a:rPr>
              <a:t>ToS</a:t>
            </a:r>
            <a:r>
              <a:rPr lang="zh-CN" altLang="en-US" b="1" kern="0">
                <a:solidFill>
                  <a:srgbClr val="556076"/>
                </a:solidFill>
              </a:rPr>
              <a:t>域，增加了</a:t>
            </a:r>
            <a:r>
              <a:rPr lang="en-US" altLang="zh-CN" b="1" kern="0">
                <a:solidFill>
                  <a:srgbClr val="556076"/>
                </a:solidFill>
              </a:rPr>
              <a:t>C</a:t>
            </a:r>
            <a:r>
              <a:rPr lang="zh-CN" altLang="en-US" b="1" kern="0">
                <a:solidFill>
                  <a:srgbClr val="556076"/>
                </a:solidFill>
              </a:rPr>
              <a:t>比特，表示传输开销。</a:t>
            </a:r>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a:solidFill>
                  <a:schemeClr val="tx1"/>
                </a:solidFill>
                <a:latin typeface="+mn-lt"/>
                <a:ea typeface="+mn-ea"/>
                <a:cs typeface="+mn-cs"/>
              </a:rPr>
              <a:t>设备根据内部服务等级与</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优先级之间的映射关系确定报文进入的队列，从而针对队列进行流量整形、拥塞避免、队列调度等处理。设备可以修改报文发送出去时所携带的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优先级，以便其他设备根据报文携带的优先级提供相应的</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服务。</a:t>
            </a:r>
          </a:p>
          <a:p>
            <a:r>
              <a:rPr lang="zh-CN" altLang="en-US" sz="1200" b="0" i="0" kern="1200">
                <a:solidFill>
                  <a:schemeClr val="tx1"/>
                </a:solidFill>
                <a:latin typeface="+mn-lt"/>
                <a:ea typeface="+mn-ea"/>
                <a:cs typeface="+mn-cs"/>
              </a:rPr>
              <a:t>将</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优先级映射到服务等级、颜色是对入方向的报文进行，而将服务等级、颜色映射为</a:t>
            </a:r>
            <a:r>
              <a:rPr lang="en-US" altLang="zh-CN" sz="1200" b="0" i="0" kern="1200" err="1">
                <a:solidFill>
                  <a:schemeClr val="tx1"/>
                </a:solidFill>
                <a:latin typeface="+mn-lt"/>
                <a:ea typeface="+mn-ea"/>
                <a:cs typeface="+mn-cs"/>
              </a:rPr>
              <a:t>QoS</a:t>
            </a:r>
            <a:r>
              <a:rPr lang="zh-CN" altLang="en-US" sz="1200" b="0" i="0" kern="1200">
                <a:solidFill>
                  <a:schemeClr val="tx1"/>
                </a:solidFill>
                <a:latin typeface="+mn-lt"/>
                <a:ea typeface="+mn-ea"/>
                <a:cs typeface="+mn-cs"/>
              </a:rPr>
              <a:t>优先级则是对出方向的报文进行，如图</a:t>
            </a:r>
            <a:r>
              <a:rPr lang="en-US" altLang="zh-CN" sz="1200" b="0" i="0" kern="1200">
                <a:solidFill>
                  <a:schemeClr val="tx1"/>
                </a:solidFill>
                <a:latin typeface="+mn-lt"/>
                <a:ea typeface="+mn-ea"/>
                <a:cs typeface="+mn-cs"/>
              </a:rPr>
              <a:t>3</a:t>
            </a:r>
            <a:r>
              <a:rPr lang="zh-CN" altLang="en-US" sz="1200" b="0" i="0" kern="1200">
                <a:solidFill>
                  <a:schemeClr val="tx1"/>
                </a:solidFill>
                <a:latin typeface="+mn-lt"/>
                <a:ea typeface="+mn-ea"/>
                <a:cs typeface="+mn-cs"/>
              </a:rPr>
              <a:t>所示。</a:t>
            </a:r>
          </a:p>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E73904F-A4C0-4B49-8490-570E19D4C602}"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defRPr/>
            </a:pPr>
            <a:r>
              <a:rPr lang="en-US" altLang="zh-CN" sz="1400" b="1">
                <a:solidFill>
                  <a:schemeClr val="bg1"/>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1/16/2018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6877050" y="0"/>
            <a:ext cx="2266950"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5" name="Rectangle 3"/>
          <p:cNvSpPr>
            <a:spLocks noChangeArrowheads="1"/>
          </p:cNvSpPr>
          <p:nvPr/>
        </p:nvSpPr>
        <p:spPr bwMode="auto">
          <a:xfrm>
            <a:off x="0" y="0"/>
            <a:ext cx="6804025" cy="4868863"/>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6" name="Rectangle 4"/>
          <p:cNvSpPr>
            <a:spLocks noChangeArrowheads="1"/>
          </p:cNvSpPr>
          <p:nvPr userDrawn="1"/>
        </p:nvSpPr>
        <p:spPr bwMode="auto">
          <a:xfrm>
            <a:off x="6877050" y="0"/>
            <a:ext cx="2266950"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7" name="Text Box 8"/>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8" name="Rectangle 10"/>
          <p:cNvSpPr>
            <a:spLocks noChangeArrowheads="1"/>
          </p:cNvSpPr>
          <p:nvPr userDrawn="1"/>
        </p:nvSpPr>
        <p:spPr bwMode="auto">
          <a:xfrm>
            <a:off x="-3175" y="4076700"/>
            <a:ext cx="360363" cy="27813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9" name="Rectangle 11"/>
          <p:cNvSpPr>
            <a:spLocks noChangeArrowheads="1"/>
          </p:cNvSpPr>
          <p:nvPr userDrawn="1"/>
        </p:nvSpPr>
        <p:spPr bwMode="auto">
          <a:xfrm>
            <a:off x="0" y="0"/>
            <a:ext cx="358775"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 name="Rectangle 12"/>
          <p:cNvSpPr>
            <a:spLocks noChangeArrowheads="1"/>
          </p:cNvSpPr>
          <p:nvPr/>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1" name="Rectangle 13"/>
          <p:cNvSpPr>
            <a:spLocks noChangeArrowheads="1"/>
          </p:cNvSpPr>
          <p:nvPr/>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pic>
        <p:nvPicPr>
          <p:cNvPr id="12" name="Picture 14" descr="选中2修改800X531"/>
          <p:cNvPicPr>
            <a:picLocks noChangeAspect="1" noChangeArrowheads="1"/>
          </p:cNvPicPr>
          <p:nvPr/>
        </p:nvPicPr>
        <p:blipFill>
          <a:blip r:embed="rId2" cstate="print"/>
          <a:srcRect/>
          <a:stretch>
            <a:fillRect/>
          </a:stretch>
        </p:blipFill>
        <p:spPr bwMode="auto">
          <a:xfrm>
            <a:off x="6877050" y="4876800"/>
            <a:ext cx="2266950" cy="1504950"/>
          </a:xfrm>
          <a:prstGeom prst="rect">
            <a:avLst/>
          </a:prstGeom>
          <a:noFill/>
          <a:ln w="9525">
            <a:noFill/>
            <a:miter lim="800000"/>
            <a:headEnd/>
            <a:tailEnd/>
          </a:ln>
        </p:spPr>
      </p:pic>
      <p:pic>
        <p:nvPicPr>
          <p:cNvPr id="13" name="Picture 15" descr="logoU432底变化2"/>
          <p:cNvPicPr>
            <a:picLocks noChangeAspect="1" noChangeArrowheads="1"/>
          </p:cNvPicPr>
          <p:nvPr/>
        </p:nvPicPr>
        <p:blipFill>
          <a:blip r:embed="rId3" cstate="print"/>
          <a:srcRect/>
          <a:stretch>
            <a:fillRect/>
          </a:stretch>
        </p:blipFill>
        <p:spPr bwMode="auto">
          <a:xfrm>
            <a:off x="539750" y="228600"/>
            <a:ext cx="1220788" cy="500063"/>
          </a:xfrm>
          <a:prstGeom prst="rect">
            <a:avLst/>
          </a:prstGeom>
          <a:noFill/>
          <a:ln w="9525">
            <a:noFill/>
            <a:miter lim="800000"/>
            <a:headEnd/>
            <a:tailEnd/>
          </a:ln>
        </p:spPr>
      </p:pic>
      <p:sp>
        <p:nvSpPr>
          <p:cNvPr id="14" name="Text Box 19"/>
          <p:cNvSpPr txBox="1">
            <a:spLocks noChangeArrowheads="1"/>
          </p:cNvSpPr>
          <p:nvPr/>
        </p:nvSpPr>
        <p:spPr bwMode="auto">
          <a:xfrm>
            <a:off x="7032625" y="6529388"/>
            <a:ext cx="1943100" cy="212725"/>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1400" b="1">
                <a:solidFill>
                  <a:srgbClr val="FFFFFF"/>
                </a:solidFill>
                <a:latin typeface="Helvetica" pitchFamily="34" charset="0"/>
              </a:rPr>
              <a:t>www.galaxywind.com</a:t>
            </a:r>
          </a:p>
        </p:txBody>
      </p:sp>
      <p:sp>
        <p:nvSpPr>
          <p:cNvPr id="15" name="Rectangle 24"/>
          <p:cNvSpPr>
            <a:spLocks noChangeArrowheads="1"/>
          </p:cNvSpPr>
          <p:nvPr userDrawn="1"/>
        </p:nvSpPr>
        <p:spPr bwMode="auto">
          <a:xfrm rot="5400000">
            <a:off x="3411538" y="3392487"/>
            <a:ext cx="6858000" cy="73025"/>
          </a:xfrm>
          <a:prstGeom prst="rect">
            <a:avLst/>
          </a:prstGeom>
          <a:solidFill>
            <a:schemeClr val="bg1"/>
          </a:solidFill>
          <a:ln w="9525">
            <a:noFill/>
            <a:miter lim="800000"/>
            <a:headEnd/>
            <a:tailEnd/>
          </a:ln>
        </p:spPr>
        <p:txBody>
          <a:bodyPr wrap="none" anchor="ctr"/>
          <a:lstStyle/>
          <a:p>
            <a:pPr>
              <a:defRPr/>
            </a:pPr>
            <a:endParaRPr lang="zh-CN" altLang="en-US">
              <a:solidFill>
                <a:srgbClr val="000000"/>
              </a:solidFill>
            </a:endParaRPr>
          </a:p>
        </p:txBody>
      </p:sp>
      <p:sp>
        <p:nvSpPr>
          <p:cNvPr id="27654" name="Rectangle 6"/>
          <p:cNvSpPr>
            <a:spLocks noGrp="1" noChangeArrowheads="1"/>
          </p:cNvSpPr>
          <p:nvPr>
            <p:ph type="ctrTitle"/>
          </p:nvPr>
        </p:nvSpPr>
        <p:spPr>
          <a:xfrm>
            <a:off x="468313" y="1196975"/>
            <a:ext cx="6191250" cy="3311525"/>
          </a:xfrm>
          <a:ln algn="ctr"/>
        </p:spPr>
        <p:txBody>
          <a:bodyPr/>
          <a:lstStyle>
            <a:lvl1pPr algn="l">
              <a:defRPr/>
            </a:lvl1pPr>
          </a:lstStyle>
          <a:p>
            <a:r>
              <a:rPr lang="en-US" altLang="zh-CN" noProof="1"/>
              <a:t>Click to edit Master title style</a:t>
            </a:r>
          </a:p>
        </p:txBody>
      </p:sp>
      <p:sp>
        <p:nvSpPr>
          <p:cNvPr id="27655" name="Rectangle 7"/>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noProof="1"/>
              <a:t>Click to edit Master subtitle style</a:t>
            </a:r>
          </a:p>
          <a:p>
            <a:endParaRPr lang="en-US" altLang="zh-CN" noProof="1"/>
          </a:p>
        </p:txBody>
      </p:sp>
      <p:sp>
        <p:nvSpPr>
          <p:cNvPr id="16" name="Rectangle 5"/>
          <p:cNvSpPr>
            <a:spLocks noGrp="1" noChangeArrowheads="1"/>
          </p:cNvSpPr>
          <p:nvPr>
            <p:ph type="dt" sz="half" idx="10"/>
          </p:nvPr>
        </p:nvSpPr>
        <p:spPr/>
        <p:txBody>
          <a:bodyPr/>
          <a:lstStyle>
            <a:lvl1pPr>
              <a:defRPr/>
            </a:lvl1pPr>
          </a:lstStyle>
          <a:p>
            <a:pPr>
              <a:defRPr/>
            </a:pPr>
            <a:fld id="{D3DB019D-1388-4EBF-8EE7-DA74F48D13CF}" type="datetime1">
              <a:rPr lang="en-US"/>
              <a:pPr>
                <a:defRPr/>
              </a:pPr>
              <a:t>1/16/2018</a:t>
            </a:fld>
            <a:endParaRPr lang="en-US" altLang="zh-CN"/>
          </a:p>
        </p:txBody>
      </p:sp>
      <p:sp>
        <p:nvSpPr>
          <p:cNvPr id="17" name="Rectangle 9"/>
          <p:cNvSpPr>
            <a:spLocks noGrp="1" noChangeArrowheads="1"/>
          </p:cNvSpPr>
          <p:nvPr>
            <p:ph type="sldNum" sz="quarter" idx="11"/>
          </p:nvPr>
        </p:nvSpPr>
        <p:spPr/>
        <p:txBody>
          <a:bodyPr/>
          <a:lstStyle>
            <a:lvl1pPr>
              <a:defRPr/>
            </a:lvl1pPr>
          </a:lstStyle>
          <a:p>
            <a:pPr>
              <a:defRPr/>
            </a:pPr>
            <a:r>
              <a:rPr lang="en-US" altLang="zh-CN"/>
              <a:t>P </a:t>
            </a:r>
            <a:fld id="{1FE84CE4-E4D6-4DE2-BAA8-4B5A39626A35}" type="slidenum">
              <a:rPr lang="en-US" altLang="zh-CN"/>
              <a:pPr>
                <a:defRPr/>
              </a:pPr>
              <a:t>‹#›</a:t>
            </a:fld>
            <a:endParaRPr lang="en-US" altLang="zh-CN"/>
          </a:p>
        </p:txBody>
      </p:sp>
    </p:spTree>
    <p:extLst>
      <p:ext uri="{BB962C8B-B14F-4D97-AF65-F5344CB8AC3E}">
        <p14:creationId xmlns:p14="http://schemas.microsoft.com/office/powerpoint/2010/main" xmlns="" val="3095368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extLst>
      <p:ext uri="{BB962C8B-B14F-4D97-AF65-F5344CB8AC3E}">
        <p14:creationId xmlns:p14="http://schemas.microsoft.com/office/powerpoint/2010/main" xmlns="" val="3090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extLst>
      <p:ext uri="{BB962C8B-B14F-4D97-AF65-F5344CB8AC3E}">
        <p14:creationId xmlns:p14="http://schemas.microsoft.com/office/powerpoint/2010/main" xmlns="" val="136041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extLst>
      <p:ext uri="{BB962C8B-B14F-4D97-AF65-F5344CB8AC3E}">
        <p14:creationId xmlns:p14="http://schemas.microsoft.com/office/powerpoint/2010/main" xmlns="" val="3865139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1/16/2018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extLst>
      <p:ext uri="{BB962C8B-B14F-4D97-AF65-F5344CB8AC3E}">
        <p14:creationId xmlns:p14="http://schemas.microsoft.com/office/powerpoint/2010/main" xmlns="" val="1712487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1/16/2018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extLst>
      <p:ext uri="{BB962C8B-B14F-4D97-AF65-F5344CB8AC3E}">
        <p14:creationId xmlns:p14="http://schemas.microsoft.com/office/powerpoint/2010/main" xmlns="" val="1682283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1/16/2018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extLst>
      <p:ext uri="{BB962C8B-B14F-4D97-AF65-F5344CB8AC3E}">
        <p14:creationId xmlns:p14="http://schemas.microsoft.com/office/powerpoint/2010/main" xmlns="" val="62031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extLst>
      <p:ext uri="{BB962C8B-B14F-4D97-AF65-F5344CB8AC3E}">
        <p14:creationId xmlns:p14="http://schemas.microsoft.com/office/powerpoint/2010/main" xmlns="" val="429276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CED7A74A-3DA7-47A8-BF58-D68EE8BED4F0}"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5262B610-4F69-40F2-82A8-D1244DE71A01}"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extLst>
      <p:ext uri="{BB962C8B-B14F-4D97-AF65-F5344CB8AC3E}">
        <p14:creationId xmlns:p14="http://schemas.microsoft.com/office/powerpoint/2010/main" xmlns="" val="920234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4895BA60-8006-4FC7-BECE-C72230020F6E}"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1446EE21-FFFD-4D52-9E9F-0F3BDAD6A438}" type="slidenum">
              <a:rPr lang="en-US" altLang="zh-CN"/>
              <a:pPr>
                <a:defRPr/>
              </a:pPr>
              <a:t>‹#›</a:t>
            </a:fld>
            <a:endParaRPr lang="en-US" altLang="zh-CN"/>
          </a:p>
        </p:txBody>
      </p:sp>
      <p:sp>
        <p:nvSpPr>
          <p:cNvPr id="6" name="标题 5"/>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xmlns="" val="3313821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8"/>
          <p:cNvSpPr>
            <a:spLocks noGrp="1" noChangeArrowheads="1"/>
          </p:cNvSpPr>
          <p:nvPr>
            <p:ph type="dt" sz="half" idx="10"/>
          </p:nvPr>
        </p:nvSpPr>
        <p:spPr>
          <a:ln/>
        </p:spPr>
        <p:txBody>
          <a:bodyPr/>
          <a:lstStyle>
            <a:lvl1pPr>
              <a:defRPr/>
            </a:lvl1pPr>
          </a:lstStyle>
          <a:p>
            <a:pPr>
              <a:defRPr/>
            </a:pPr>
            <a:fld id="{ECFFB2E5-2E78-4E6B-8A43-6249DE8C1E6D}"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B8BEF28F-19CD-43EE-9F99-1E03FB9DBF6B}" type="slidenum">
              <a:rPr lang="en-US" altLang="zh-CN"/>
              <a:pPr>
                <a:defRPr/>
              </a:pPr>
              <a:t>‹#›</a:t>
            </a:fld>
            <a:endParaRPr lang="en-US" altLang="zh-CN"/>
          </a:p>
        </p:txBody>
      </p:sp>
    </p:spTree>
    <p:extLst>
      <p:ext uri="{BB962C8B-B14F-4D97-AF65-F5344CB8AC3E}">
        <p14:creationId xmlns:p14="http://schemas.microsoft.com/office/powerpoint/2010/main" xmlns="" val="289133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4"/>
          <p:cNvSpPr>
            <a:spLocks noChangeArrowheads="1"/>
          </p:cNvSpPr>
          <p:nvPr userDrawn="1"/>
        </p:nvSpPr>
        <p:spPr bwMode="auto">
          <a:xfrm>
            <a:off x="6877050" y="0"/>
            <a:ext cx="2266950"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5" name="Rectangle 56"/>
          <p:cNvSpPr>
            <a:spLocks noChangeArrowheads="1"/>
          </p:cNvSpPr>
          <p:nvPr userDrawn="1"/>
        </p:nvSpPr>
        <p:spPr bwMode="auto">
          <a:xfrm>
            <a:off x="0" y="0"/>
            <a:ext cx="6804025" cy="4868863"/>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6" name="Rectangle 76"/>
          <p:cNvSpPr>
            <a:spLocks noChangeArrowheads="1"/>
          </p:cNvSpPr>
          <p:nvPr userDrawn="1"/>
        </p:nvSpPr>
        <p:spPr bwMode="auto">
          <a:xfrm>
            <a:off x="6877050" y="0"/>
            <a:ext cx="2266950"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7" name="Text Box 43"/>
          <p:cNvSpPr txBox="1">
            <a:spLocks noChangeArrowheads="1"/>
          </p:cNvSpPr>
          <p:nvPr userDrawn="1"/>
        </p:nvSpPr>
        <p:spPr bwMode="auto">
          <a:xfrm>
            <a:off x="7032625" y="6529388"/>
            <a:ext cx="1943100" cy="212725"/>
          </a:xfrm>
          <a:prstGeom prst="rect">
            <a:avLst/>
          </a:prstGeom>
          <a:noFill/>
          <a:ln>
            <a:noFill/>
          </a:ln>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defRPr/>
            </a:pPr>
            <a:r>
              <a:rPr lang="en-US" altLang="zh-CN" sz="1400" b="1">
                <a:solidFill>
                  <a:srgbClr val="FFFFFF"/>
                </a:solidFill>
                <a:latin typeface="Helvetica" panose="020B0604020202020204" pitchFamily="34" charset="0"/>
              </a:rPr>
              <a:t>www.galaxywind.com</a:t>
            </a:r>
          </a:p>
        </p:txBody>
      </p:sp>
      <p:pic>
        <p:nvPicPr>
          <p:cNvPr id="8" name="Picture 75" descr="logoU432底变化"/>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539750" y="227013"/>
            <a:ext cx="1216025" cy="500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7"/>
          <p:cNvSpPr>
            <a:spLocks noChangeArrowheads="1"/>
          </p:cNvSpPr>
          <p:nvPr userDrawn="1"/>
        </p:nvSpPr>
        <p:spPr bwMode="auto">
          <a:xfrm>
            <a:off x="-3175" y="4076700"/>
            <a:ext cx="360363" cy="27813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 name="Rectangle 67"/>
          <p:cNvSpPr>
            <a:spLocks noChangeArrowheads="1"/>
          </p:cNvSpPr>
          <p:nvPr userDrawn="1"/>
        </p:nvSpPr>
        <p:spPr bwMode="auto">
          <a:xfrm>
            <a:off x="1588" y="0"/>
            <a:ext cx="358775"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1" name="Rectangle 95"/>
          <p:cNvSpPr>
            <a:spLocks noChangeArrowheads="1"/>
          </p:cNvSpPr>
          <p:nvPr userDrawn="1"/>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2" name="Rectangle 98"/>
          <p:cNvSpPr>
            <a:spLocks noChangeArrowheads="1"/>
          </p:cNvSpPr>
          <p:nvPr userDrawn="1"/>
        </p:nvSpPr>
        <p:spPr bwMode="auto">
          <a:xfrm rot="5400000">
            <a:off x="3411538" y="3392487"/>
            <a:ext cx="6858000" cy="73025"/>
          </a:xfrm>
          <a:prstGeom prst="rect">
            <a:avLst/>
          </a:prstGeom>
          <a:solidFill>
            <a:schemeClr val="bg1"/>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13" name="Picture 99" descr="选中2修改800X531"/>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6877050" y="4876800"/>
            <a:ext cx="2266950" cy="150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4" name="Rectangle 2"/>
          <p:cNvSpPr>
            <a:spLocks noGrp="1" noChangeArrowheads="1"/>
          </p:cNvSpPr>
          <p:nvPr>
            <p:ph type="ctrTitle"/>
          </p:nvPr>
        </p:nvSpPr>
        <p:spPr>
          <a:xfrm>
            <a:off x="468313" y="1196975"/>
            <a:ext cx="6191250" cy="3311525"/>
          </a:xfrm>
          <a:ln algn="ctr"/>
        </p:spPr>
        <p:txBody>
          <a:bodyPr/>
          <a:lstStyle>
            <a:lvl1pPr algn="l">
              <a:defRPr/>
            </a:lvl1pPr>
          </a:lstStyle>
          <a:p>
            <a:r>
              <a:rPr lang="en-US" altLang="zh-CN"/>
              <a:t>Click to edit Master title style</a:t>
            </a:r>
          </a:p>
        </p:txBody>
      </p:sp>
      <p:sp>
        <p:nvSpPr>
          <p:cNvPr id="3075" name="Rectangle 3"/>
          <p:cNvSpPr>
            <a:spLocks noGrp="1" noChangeArrowheads="1"/>
          </p:cNvSpPr>
          <p:nvPr>
            <p:ph type="subTitle" idx="1"/>
          </p:nvPr>
        </p:nvSpPr>
        <p:spPr>
          <a:xfrm>
            <a:off x="468313" y="5013325"/>
            <a:ext cx="6191250" cy="1368425"/>
          </a:xfrm>
          <a:ln algn="ctr"/>
        </p:spPr>
        <p:txBody>
          <a:bodyPr/>
          <a:lstStyle>
            <a:lvl1pPr marL="0" indent="0">
              <a:spcBef>
                <a:spcPct val="0"/>
              </a:spcBef>
              <a:defRPr sz="2800"/>
            </a:lvl1pPr>
          </a:lstStyle>
          <a:p>
            <a:r>
              <a:rPr lang="en-US" altLang="zh-CN" dirty="0"/>
              <a:t>Click to edit Master subtitle style</a:t>
            </a:r>
          </a:p>
          <a:p>
            <a:endParaRPr lang="en-US" altLang="zh-CN" dirty="0"/>
          </a:p>
        </p:txBody>
      </p:sp>
      <p:sp>
        <p:nvSpPr>
          <p:cNvPr id="14" name="Rectangle 4"/>
          <p:cNvSpPr>
            <a:spLocks noGrp="1" noChangeArrowheads="1"/>
          </p:cNvSpPr>
          <p:nvPr>
            <p:ph type="dt" sz="half" idx="10"/>
          </p:nvPr>
        </p:nvSpPr>
        <p:spPr/>
        <p:txBody>
          <a:bodyPr/>
          <a:lstStyle>
            <a:lvl1pPr>
              <a:defRPr/>
            </a:lvl1pPr>
          </a:lstStyle>
          <a:p>
            <a:pPr>
              <a:defRPr/>
            </a:pPr>
            <a:fld id="{946C6EC8-123D-48D8-B7B5-856976B60731}" type="datetime1">
              <a:rPr lang="en-US"/>
              <a:pPr>
                <a:defRPr/>
              </a:pPr>
              <a:t>1/16/2018</a:t>
            </a:fld>
            <a:endParaRPr lang="en-US" altLang="zh-CN"/>
          </a:p>
        </p:txBody>
      </p:sp>
      <p:sp>
        <p:nvSpPr>
          <p:cNvPr id="15" name="Rectangle 73"/>
          <p:cNvSpPr>
            <a:spLocks noGrp="1" noChangeArrowheads="1"/>
          </p:cNvSpPr>
          <p:nvPr>
            <p:ph type="sldNum" sz="quarter" idx="11"/>
          </p:nvPr>
        </p:nvSpPr>
        <p:spPr/>
        <p:txBody>
          <a:bodyPr/>
          <a:lstStyle>
            <a:lvl1pPr>
              <a:defRPr/>
            </a:lvl1pPr>
          </a:lstStyle>
          <a:p>
            <a:pPr>
              <a:defRPr/>
            </a:pPr>
            <a:r>
              <a:rPr lang="en-US" altLang="zh-CN"/>
              <a:t>P </a:t>
            </a:r>
            <a:fld id="{A2672A4E-32EB-4DAE-B1D3-070C97517DBF}" type="slidenum">
              <a:rPr lang="en-US" altLang="zh-CN"/>
              <a:pPr>
                <a:defRPr/>
              </a:pPr>
              <a:t>‹#›</a:t>
            </a:fld>
            <a:endParaRPr lang="en-US" altLang="zh-CN"/>
          </a:p>
        </p:txBody>
      </p:sp>
    </p:spTree>
    <p:extLst>
      <p:ext uri="{BB962C8B-B14F-4D97-AF65-F5344CB8AC3E}">
        <p14:creationId xmlns:p14="http://schemas.microsoft.com/office/powerpoint/2010/main" xmlns="" val="1125925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4"/>
          <p:cNvSpPr>
            <a:spLocks noGrp="1" noChangeArrowheads="1"/>
          </p:cNvSpPr>
          <p:nvPr>
            <p:ph type="dt" sz="half" idx="10"/>
          </p:nvPr>
        </p:nvSpPr>
        <p:spPr>
          <a:ln/>
        </p:spPr>
        <p:txBody>
          <a:bodyPr/>
          <a:lstStyle>
            <a:lvl1pPr>
              <a:defRPr/>
            </a:lvl1pPr>
          </a:lstStyle>
          <a:p>
            <a:pPr>
              <a:defRPr/>
            </a:pPr>
            <a:fld id="{DC4B9BE3-F94A-4904-8AC8-B1D5316357AC}"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EED3743F-41EA-4DBF-8907-7D377D8FECB9}" type="slidenum">
              <a:rPr lang="en-US" altLang="zh-CN"/>
              <a:pPr>
                <a:defRPr/>
              </a:pPr>
              <a:t>‹#›</a:t>
            </a:fld>
            <a:endParaRPr lang="en-US" altLang="zh-CN"/>
          </a:p>
        </p:txBody>
      </p:sp>
    </p:spTree>
    <p:extLst>
      <p:ext uri="{BB962C8B-B14F-4D97-AF65-F5344CB8AC3E}">
        <p14:creationId xmlns:p14="http://schemas.microsoft.com/office/powerpoint/2010/main" xmlns="" val="1611508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707F86"/>
                </a:solidFill>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4"/>
          <p:cNvSpPr>
            <a:spLocks noGrp="1" noChangeArrowheads="1"/>
          </p:cNvSpPr>
          <p:nvPr>
            <p:ph type="dt" sz="half" idx="10"/>
          </p:nvPr>
        </p:nvSpPr>
        <p:spPr>
          <a:ln/>
        </p:spPr>
        <p:txBody>
          <a:bodyPr/>
          <a:lstStyle>
            <a:lvl1pPr>
              <a:defRPr/>
            </a:lvl1pPr>
          </a:lstStyle>
          <a:p>
            <a:pPr>
              <a:defRPr/>
            </a:pPr>
            <a:fld id="{20DCF055-EA8B-4FE9-9278-56C4F714293C}"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B557487D-2596-4929-92F1-F9924BBD85E7}" type="slidenum">
              <a:rPr lang="en-US" altLang="zh-CN"/>
              <a:pPr>
                <a:defRPr/>
              </a:pPr>
              <a:t>‹#›</a:t>
            </a:fld>
            <a:endParaRPr lang="en-US" altLang="zh-CN"/>
          </a:p>
        </p:txBody>
      </p:sp>
    </p:spTree>
    <p:extLst>
      <p:ext uri="{BB962C8B-B14F-4D97-AF65-F5344CB8AC3E}">
        <p14:creationId xmlns:p14="http://schemas.microsoft.com/office/powerpoint/2010/main" xmlns="" val="4070468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4"/>
          <p:cNvSpPr>
            <a:spLocks noGrp="1" noChangeArrowheads="1"/>
          </p:cNvSpPr>
          <p:nvPr>
            <p:ph type="dt" sz="half" idx="10"/>
          </p:nvPr>
        </p:nvSpPr>
        <p:spPr>
          <a:ln/>
        </p:spPr>
        <p:txBody>
          <a:bodyPr/>
          <a:lstStyle>
            <a:lvl1pPr>
              <a:defRPr/>
            </a:lvl1pPr>
          </a:lstStyle>
          <a:p>
            <a:pPr>
              <a:defRPr/>
            </a:pPr>
            <a:fld id="{34977513-FAA6-44E6-906D-4A3DEF086C17}"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742F977A-80B3-481E-882F-3FD2A6AFBC8F}" type="slidenum">
              <a:rPr lang="en-US" altLang="zh-CN"/>
              <a:pPr>
                <a:defRPr/>
              </a:pPr>
              <a:t>‹#›</a:t>
            </a:fld>
            <a:endParaRPr lang="en-US" altLang="zh-CN"/>
          </a:p>
        </p:txBody>
      </p:sp>
    </p:spTree>
    <p:extLst>
      <p:ext uri="{BB962C8B-B14F-4D97-AF65-F5344CB8AC3E}">
        <p14:creationId xmlns:p14="http://schemas.microsoft.com/office/powerpoint/2010/main" xmlns="" val="2208993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4"/>
          <p:cNvSpPr>
            <a:spLocks noGrp="1" noChangeArrowheads="1"/>
          </p:cNvSpPr>
          <p:nvPr>
            <p:ph type="dt" sz="half" idx="10"/>
          </p:nvPr>
        </p:nvSpPr>
        <p:spPr>
          <a:ln/>
        </p:spPr>
        <p:txBody>
          <a:bodyPr/>
          <a:lstStyle>
            <a:lvl1pPr>
              <a:defRPr/>
            </a:lvl1pPr>
          </a:lstStyle>
          <a:p>
            <a:pPr>
              <a:defRPr/>
            </a:pPr>
            <a:fld id="{1F3460DB-8D7E-4479-8C98-E16FE58A751B}" type="datetime1">
              <a:rPr lang="en-US"/>
              <a:pPr>
                <a:defRPr/>
              </a:pPr>
              <a:t>1/16/2018</a:t>
            </a:fld>
            <a:endParaRPr lang="en-US" altLang="zh-CN"/>
          </a:p>
        </p:txBody>
      </p:sp>
      <p:sp>
        <p:nvSpPr>
          <p:cNvPr id="8" name="Rectangle 45"/>
          <p:cNvSpPr>
            <a:spLocks noGrp="1" noChangeArrowheads="1"/>
          </p:cNvSpPr>
          <p:nvPr>
            <p:ph type="sldNum" sz="quarter" idx="11"/>
          </p:nvPr>
        </p:nvSpPr>
        <p:spPr>
          <a:ln/>
        </p:spPr>
        <p:txBody>
          <a:bodyPr/>
          <a:lstStyle>
            <a:lvl1pPr>
              <a:defRPr/>
            </a:lvl1pPr>
          </a:lstStyle>
          <a:p>
            <a:pPr>
              <a:defRPr/>
            </a:pPr>
            <a:r>
              <a:rPr lang="en-US" altLang="zh-CN"/>
              <a:t>P </a:t>
            </a:r>
            <a:fld id="{1DA09699-58EE-4416-8A98-EB08C1C333E4}" type="slidenum">
              <a:rPr lang="en-US" altLang="zh-CN"/>
              <a:pPr>
                <a:defRPr/>
              </a:pPr>
              <a:t>‹#›</a:t>
            </a:fld>
            <a:endParaRPr lang="en-US" altLang="zh-CN"/>
          </a:p>
        </p:txBody>
      </p:sp>
    </p:spTree>
    <p:extLst>
      <p:ext uri="{BB962C8B-B14F-4D97-AF65-F5344CB8AC3E}">
        <p14:creationId xmlns:p14="http://schemas.microsoft.com/office/powerpoint/2010/main" xmlns="" val="3529003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4"/>
          <p:cNvSpPr>
            <a:spLocks noGrp="1" noChangeArrowheads="1"/>
          </p:cNvSpPr>
          <p:nvPr>
            <p:ph type="dt" sz="half" idx="10"/>
          </p:nvPr>
        </p:nvSpPr>
        <p:spPr>
          <a:ln/>
        </p:spPr>
        <p:txBody>
          <a:bodyPr/>
          <a:lstStyle>
            <a:lvl1pPr>
              <a:defRPr/>
            </a:lvl1pPr>
          </a:lstStyle>
          <a:p>
            <a:pPr>
              <a:defRPr/>
            </a:pPr>
            <a:fld id="{0F86A35F-2A5D-4A93-A487-000C420A9367}" type="datetime1">
              <a:rPr lang="en-US"/>
              <a:pPr>
                <a:defRPr/>
              </a:pPr>
              <a:t>1/16/2018</a:t>
            </a:fld>
            <a:endParaRPr lang="en-US" altLang="zh-CN"/>
          </a:p>
        </p:txBody>
      </p:sp>
      <p:sp>
        <p:nvSpPr>
          <p:cNvPr id="4" name="Rectangle 45"/>
          <p:cNvSpPr>
            <a:spLocks noGrp="1" noChangeArrowheads="1"/>
          </p:cNvSpPr>
          <p:nvPr>
            <p:ph type="sldNum" sz="quarter" idx="11"/>
          </p:nvPr>
        </p:nvSpPr>
        <p:spPr>
          <a:ln/>
        </p:spPr>
        <p:txBody>
          <a:bodyPr/>
          <a:lstStyle>
            <a:lvl1pPr>
              <a:defRPr/>
            </a:lvl1pPr>
          </a:lstStyle>
          <a:p>
            <a:pPr>
              <a:defRPr/>
            </a:pPr>
            <a:r>
              <a:rPr lang="en-US" altLang="zh-CN"/>
              <a:t>P </a:t>
            </a:r>
            <a:fld id="{29521592-7443-416E-B28C-E1449830E247}" type="slidenum">
              <a:rPr lang="en-US" altLang="zh-CN"/>
              <a:pPr>
                <a:defRPr/>
              </a:pPr>
              <a:t>‹#›</a:t>
            </a:fld>
            <a:endParaRPr lang="en-US" altLang="zh-CN"/>
          </a:p>
        </p:txBody>
      </p:sp>
    </p:spTree>
    <p:extLst>
      <p:ext uri="{BB962C8B-B14F-4D97-AF65-F5344CB8AC3E}">
        <p14:creationId xmlns:p14="http://schemas.microsoft.com/office/powerpoint/2010/main" xmlns="" val="1771157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fld id="{721D71C4-93F2-4708-9506-0899A1A6B094}" type="datetime1">
              <a:rPr lang="en-US"/>
              <a:pPr>
                <a:defRPr/>
              </a:pPr>
              <a:t>1/16/2018</a:t>
            </a:fld>
            <a:endParaRPr lang="en-US" altLang="zh-CN"/>
          </a:p>
        </p:txBody>
      </p:sp>
      <p:sp>
        <p:nvSpPr>
          <p:cNvPr id="3" name="Rectangle 45"/>
          <p:cNvSpPr>
            <a:spLocks noGrp="1" noChangeArrowheads="1"/>
          </p:cNvSpPr>
          <p:nvPr>
            <p:ph type="sldNum" sz="quarter" idx="11"/>
          </p:nvPr>
        </p:nvSpPr>
        <p:spPr>
          <a:ln/>
        </p:spPr>
        <p:txBody>
          <a:bodyPr/>
          <a:lstStyle>
            <a:lvl1pPr>
              <a:defRPr/>
            </a:lvl1pPr>
          </a:lstStyle>
          <a:p>
            <a:pPr>
              <a:defRPr/>
            </a:pPr>
            <a:r>
              <a:rPr lang="en-US" altLang="zh-CN"/>
              <a:t>P </a:t>
            </a:r>
            <a:fld id="{2885A8EA-8C01-451B-9B6B-DA470D05355E}" type="slidenum">
              <a:rPr lang="en-US" altLang="zh-CN"/>
              <a:pPr>
                <a:defRPr/>
              </a:pPr>
              <a:t>‹#›</a:t>
            </a:fld>
            <a:endParaRPr lang="en-US" altLang="zh-CN"/>
          </a:p>
        </p:txBody>
      </p:sp>
    </p:spTree>
    <p:extLst>
      <p:ext uri="{BB962C8B-B14F-4D97-AF65-F5344CB8AC3E}">
        <p14:creationId xmlns:p14="http://schemas.microsoft.com/office/powerpoint/2010/main" xmlns="" val="169511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30AD0840-B771-48A9-804F-E1C287AEECF8}" type="datetime1">
              <a:rPr lang="en-US"/>
              <a:pPr>
                <a:defRPr/>
              </a:pPr>
              <a:t>1/16/2018</a:t>
            </a:fld>
            <a:endParaRPr lang="en-US" altLang="zh-CN"/>
          </a:p>
        </p:txBody>
      </p:sp>
      <p:sp>
        <p:nvSpPr>
          <p:cNvPr id="5" name="Rectangle 9"/>
          <p:cNvSpPr>
            <a:spLocks noGrp="1" noChangeArrowheads="1"/>
          </p:cNvSpPr>
          <p:nvPr>
            <p:ph type="sldNum" sz="quarter" idx="11"/>
          </p:nvPr>
        </p:nvSpPr>
        <p:spPr>
          <a:ln/>
        </p:spPr>
        <p:txBody>
          <a:bodyPr/>
          <a:lstStyle>
            <a:lvl1pPr>
              <a:defRPr/>
            </a:lvl1pPr>
          </a:lstStyle>
          <a:p>
            <a:pPr>
              <a:defRPr/>
            </a:pPr>
            <a:r>
              <a:rPr lang="en-US" altLang="zh-CN"/>
              <a:t>P </a:t>
            </a:r>
            <a:fld id="{8F24D245-4A55-4AF3-8D60-0082E3FDA3CC}"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BC0698B4-3F3B-474C-B09F-546D34894B8F}"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144EB5A9-C95A-4697-A29E-16CA084D7F9A}" type="slidenum">
              <a:rPr lang="en-US" altLang="zh-CN"/>
              <a:pPr>
                <a:defRPr/>
              </a:pPr>
              <a:t>‹#›</a:t>
            </a:fld>
            <a:endParaRPr lang="en-US" altLang="zh-CN"/>
          </a:p>
        </p:txBody>
      </p:sp>
    </p:spTree>
    <p:extLst>
      <p:ext uri="{BB962C8B-B14F-4D97-AF65-F5344CB8AC3E}">
        <p14:creationId xmlns:p14="http://schemas.microsoft.com/office/powerpoint/2010/main" xmlns="" val="2995747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4"/>
          <p:cNvSpPr>
            <a:spLocks noGrp="1" noChangeArrowheads="1"/>
          </p:cNvSpPr>
          <p:nvPr>
            <p:ph type="dt" sz="half" idx="10"/>
          </p:nvPr>
        </p:nvSpPr>
        <p:spPr>
          <a:ln/>
        </p:spPr>
        <p:txBody>
          <a:bodyPr/>
          <a:lstStyle>
            <a:lvl1pPr>
              <a:defRPr/>
            </a:lvl1pPr>
          </a:lstStyle>
          <a:p>
            <a:pPr>
              <a:defRPr/>
            </a:pPr>
            <a:fld id="{6F8F17CB-6DE4-4A4C-9F35-C04A2724EFF3}" type="datetime1">
              <a:rPr lang="en-US"/>
              <a:pPr>
                <a:defRPr/>
              </a:pPr>
              <a:t>1/16/2018</a:t>
            </a:fld>
            <a:endParaRPr lang="en-US" altLang="zh-CN"/>
          </a:p>
        </p:txBody>
      </p:sp>
      <p:sp>
        <p:nvSpPr>
          <p:cNvPr id="6" name="Rectangle 45"/>
          <p:cNvSpPr>
            <a:spLocks noGrp="1" noChangeArrowheads="1"/>
          </p:cNvSpPr>
          <p:nvPr>
            <p:ph type="sldNum" sz="quarter" idx="11"/>
          </p:nvPr>
        </p:nvSpPr>
        <p:spPr>
          <a:ln/>
        </p:spPr>
        <p:txBody>
          <a:bodyPr/>
          <a:lstStyle>
            <a:lvl1pPr>
              <a:defRPr/>
            </a:lvl1pPr>
          </a:lstStyle>
          <a:p>
            <a:pPr>
              <a:defRPr/>
            </a:pPr>
            <a:r>
              <a:rPr lang="en-US" altLang="zh-CN"/>
              <a:t>P </a:t>
            </a:r>
            <a:fld id="{B0CA2A46-E4D7-4F87-BD82-8402AA6779FF}" type="slidenum">
              <a:rPr lang="en-US" altLang="zh-CN"/>
              <a:pPr>
                <a:defRPr/>
              </a:pPr>
              <a:t>‹#›</a:t>
            </a:fld>
            <a:endParaRPr lang="en-US" altLang="zh-CN"/>
          </a:p>
        </p:txBody>
      </p:sp>
    </p:spTree>
    <p:extLst>
      <p:ext uri="{BB962C8B-B14F-4D97-AF65-F5344CB8AC3E}">
        <p14:creationId xmlns:p14="http://schemas.microsoft.com/office/powerpoint/2010/main" xmlns="" val="3154992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95DD201B-7C7B-4660-B79F-66AFFB35A29A}"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00F06D15-C1D3-44D2-B31B-C7E3467A1134}" type="slidenum">
              <a:rPr lang="en-US" altLang="zh-CN"/>
              <a:pPr>
                <a:defRPr/>
              </a:pPr>
              <a:t>‹#›</a:t>
            </a:fld>
            <a:endParaRPr lang="en-US" altLang="zh-CN"/>
          </a:p>
        </p:txBody>
      </p:sp>
    </p:spTree>
    <p:extLst>
      <p:ext uri="{BB962C8B-B14F-4D97-AF65-F5344CB8AC3E}">
        <p14:creationId xmlns:p14="http://schemas.microsoft.com/office/powerpoint/2010/main" xmlns="" val="1244086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4513" y="115888"/>
            <a:ext cx="2141537" cy="6337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115888"/>
            <a:ext cx="6273800" cy="6337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4"/>
          <p:cNvSpPr>
            <a:spLocks noGrp="1" noChangeArrowheads="1"/>
          </p:cNvSpPr>
          <p:nvPr>
            <p:ph type="dt" sz="half" idx="10"/>
          </p:nvPr>
        </p:nvSpPr>
        <p:spPr>
          <a:ln/>
        </p:spPr>
        <p:txBody>
          <a:bodyPr/>
          <a:lstStyle>
            <a:lvl1pPr>
              <a:defRPr/>
            </a:lvl1pPr>
          </a:lstStyle>
          <a:p>
            <a:pPr>
              <a:defRPr/>
            </a:pPr>
            <a:fld id="{42BE1836-E95A-4E4F-8717-27011558A984}" type="datetime1">
              <a:rPr lang="en-US"/>
              <a:pPr>
                <a:defRPr/>
              </a:pPr>
              <a:t>1/16/2018</a:t>
            </a:fld>
            <a:endParaRPr lang="en-US" altLang="zh-CN"/>
          </a:p>
        </p:txBody>
      </p:sp>
      <p:sp>
        <p:nvSpPr>
          <p:cNvPr id="5" name="Rectangle 45"/>
          <p:cNvSpPr>
            <a:spLocks noGrp="1" noChangeArrowheads="1"/>
          </p:cNvSpPr>
          <p:nvPr>
            <p:ph type="sldNum" sz="quarter" idx="11"/>
          </p:nvPr>
        </p:nvSpPr>
        <p:spPr>
          <a:ln/>
        </p:spPr>
        <p:txBody>
          <a:bodyPr/>
          <a:lstStyle>
            <a:lvl1pPr>
              <a:defRPr/>
            </a:lvl1pPr>
          </a:lstStyle>
          <a:p>
            <a:pPr>
              <a:defRPr/>
            </a:pPr>
            <a:r>
              <a:rPr lang="en-US" altLang="zh-CN"/>
              <a:t>P </a:t>
            </a:r>
            <a:fld id="{A6F65A4C-2D62-498A-9788-F9BE5C3CDE9B}" type="slidenum">
              <a:rPr lang="en-US" altLang="zh-CN"/>
              <a:pPr>
                <a:defRPr/>
              </a:pPr>
              <a:t>‹#›</a:t>
            </a:fld>
            <a:endParaRPr lang="en-US" altLang="zh-CN"/>
          </a:p>
        </p:txBody>
      </p:sp>
    </p:spTree>
    <p:extLst>
      <p:ext uri="{BB962C8B-B14F-4D97-AF65-F5344CB8AC3E}">
        <p14:creationId xmlns:p14="http://schemas.microsoft.com/office/powerpoint/2010/main" xmlns="" val="284845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68313" y="1196975"/>
            <a:ext cx="4206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27588" y="1196975"/>
            <a:ext cx="4208462"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8"/>
          <p:cNvSpPr>
            <a:spLocks noGrp="1" noChangeArrowheads="1"/>
          </p:cNvSpPr>
          <p:nvPr>
            <p:ph type="dt" sz="half" idx="10"/>
          </p:nvPr>
        </p:nvSpPr>
        <p:spPr>
          <a:ln/>
        </p:spPr>
        <p:txBody>
          <a:bodyPr/>
          <a:lstStyle>
            <a:lvl1pPr>
              <a:defRPr/>
            </a:lvl1pPr>
          </a:lstStyle>
          <a:p>
            <a:pPr>
              <a:defRPr/>
            </a:pPr>
            <a:fld id="{9A0E41F4-A69F-44ED-BA1F-6F6D9154A373}"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E209B6FA-F64A-4327-877D-3C184EED04D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8"/>
          <p:cNvSpPr>
            <a:spLocks noGrp="1" noChangeArrowheads="1"/>
          </p:cNvSpPr>
          <p:nvPr>
            <p:ph type="dt" sz="half" idx="10"/>
          </p:nvPr>
        </p:nvSpPr>
        <p:spPr>
          <a:ln/>
        </p:spPr>
        <p:txBody>
          <a:bodyPr/>
          <a:lstStyle>
            <a:lvl1pPr>
              <a:defRPr/>
            </a:lvl1pPr>
          </a:lstStyle>
          <a:p>
            <a:pPr>
              <a:defRPr/>
            </a:pPr>
            <a:fld id="{31197A17-93E1-4088-B553-574B77E62C20}" type="datetime1">
              <a:rPr lang="en-US"/>
              <a:pPr>
                <a:defRPr/>
              </a:pPr>
              <a:t>1/16/2018</a:t>
            </a:fld>
            <a:endParaRPr lang="en-US" altLang="zh-CN"/>
          </a:p>
        </p:txBody>
      </p:sp>
      <p:sp>
        <p:nvSpPr>
          <p:cNvPr id="8" name="Rectangle 9"/>
          <p:cNvSpPr>
            <a:spLocks noGrp="1" noChangeArrowheads="1"/>
          </p:cNvSpPr>
          <p:nvPr>
            <p:ph type="sldNum" sz="quarter" idx="11"/>
          </p:nvPr>
        </p:nvSpPr>
        <p:spPr>
          <a:ln/>
        </p:spPr>
        <p:txBody>
          <a:bodyPr/>
          <a:lstStyle>
            <a:lvl1pPr>
              <a:defRPr/>
            </a:lvl1pPr>
          </a:lstStyle>
          <a:p>
            <a:pPr>
              <a:defRPr/>
            </a:pPr>
            <a:r>
              <a:rPr lang="en-US" altLang="zh-CN"/>
              <a:t>P </a:t>
            </a:r>
            <a:fld id="{EF11A956-3969-436B-9B31-6C38E8E833D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D1DD3270-2927-446C-9038-4C82183F2549}" type="datetime1">
              <a:rPr lang="en-US"/>
              <a:pPr>
                <a:defRPr/>
              </a:pPr>
              <a:t>1/16/2018</a:t>
            </a:fld>
            <a:endParaRPr lang="en-US" altLang="zh-CN"/>
          </a:p>
        </p:txBody>
      </p:sp>
      <p:sp>
        <p:nvSpPr>
          <p:cNvPr id="4" name="Rectangle 9"/>
          <p:cNvSpPr>
            <a:spLocks noGrp="1" noChangeArrowheads="1"/>
          </p:cNvSpPr>
          <p:nvPr>
            <p:ph type="sldNum" sz="quarter" idx="11"/>
          </p:nvPr>
        </p:nvSpPr>
        <p:spPr>
          <a:ln/>
        </p:spPr>
        <p:txBody>
          <a:bodyPr/>
          <a:lstStyle>
            <a:lvl1pPr>
              <a:defRPr/>
            </a:lvl1pPr>
          </a:lstStyle>
          <a:p>
            <a:pPr>
              <a:defRPr/>
            </a:pPr>
            <a:r>
              <a:rPr lang="en-US" altLang="zh-CN"/>
              <a:t>P </a:t>
            </a:r>
            <a:fld id="{DCEF83A8-3C55-49F8-B8B2-446BA433956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6705956-644D-40FF-AAA6-E8845C591539}" type="datetime1">
              <a:rPr lang="en-US"/>
              <a:pPr>
                <a:defRPr/>
              </a:pPr>
              <a:t>1/16/2018</a:t>
            </a:fld>
            <a:endParaRPr lang="en-US" altLang="zh-CN"/>
          </a:p>
        </p:txBody>
      </p:sp>
      <p:sp>
        <p:nvSpPr>
          <p:cNvPr id="3" name="Rectangle 9"/>
          <p:cNvSpPr>
            <a:spLocks noGrp="1" noChangeArrowheads="1"/>
          </p:cNvSpPr>
          <p:nvPr>
            <p:ph type="sldNum" sz="quarter" idx="11"/>
          </p:nvPr>
        </p:nvSpPr>
        <p:spPr>
          <a:ln/>
        </p:spPr>
        <p:txBody>
          <a:bodyPr/>
          <a:lstStyle>
            <a:lvl1pPr>
              <a:defRPr/>
            </a:lvl1pPr>
          </a:lstStyle>
          <a:p>
            <a:pPr>
              <a:defRPr/>
            </a:pPr>
            <a:r>
              <a:rPr lang="en-US" altLang="zh-CN"/>
              <a:t>P </a:t>
            </a:r>
            <a:fld id="{6530D302-F454-4733-91AE-9CEC79BD3C2C}"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9F94AE2-1B6C-4967-B1F3-4D09EBBADFDC}"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2786777B-9681-4347-A9A8-248AEF9678C9}"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75210DE-2D11-4E02-8AC5-2008CE53EAA8}" type="datetime1">
              <a:rPr lang="en-US"/>
              <a:pPr>
                <a:defRPr/>
              </a:pPr>
              <a:t>1/16/2018</a:t>
            </a:fld>
            <a:endParaRPr lang="en-US" altLang="zh-CN"/>
          </a:p>
        </p:txBody>
      </p:sp>
      <p:sp>
        <p:nvSpPr>
          <p:cNvPr id="6" name="Rectangle 9"/>
          <p:cNvSpPr>
            <a:spLocks noGrp="1" noChangeArrowheads="1"/>
          </p:cNvSpPr>
          <p:nvPr>
            <p:ph type="sldNum" sz="quarter" idx="11"/>
          </p:nvPr>
        </p:nvSpPr>
        <p:spPr>
          <a:ln/>
        </p:spPr>
        <p:txBody>
          <a:bodyPr/>
          <a:lstStyle>
            <a:lvl1pPr>
              <a:defRPr/>
            </a:lvl1pPr>
          </a:lstStyle>
          <a:p>
            <a:pPr>
              <a:defRPr/>
            </a:pPr>
            <a:r>
              <a:rPr lang="en-US" altLang="zh-CN"/>
              <a:t>P </a:t>
            </a:r>
            <a:fld id="{0143534F-7C7D-4060-AC00-33209E18283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1/16/2018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079500"/>
          </a:xfrm>
          <a:prstGeom prst="rect">
            <a:avLst/>
          </a:prstGeom>
          <a:solidFill>
            <a:srgbClr val="556076"/>
          </a:solidFill>
          <a:ln w="9525">
            <a:noFill/>
            <a:miter lim="800000"/>
            <a:headEnd/>
            <a:tailEnd/>
          </a:ln>
        </p:spPr>
        <p:txBody>
          <a:bodyPr wrap="none" anchor="ctr"/>
          <a:lstStyle/>
          <a:p>
            <a:pPr algn="ctr">
              <a:defRPr/>
            </a:pPr>
            <a:endParaRPr lang="zh-CN" altLang="zh-CN">
              <a:solidFill>
                <a:srgbClr val="000000"/>
              </a:solidFill>
            </a:endParaRPr>
          </a:p>
        </p:txBody>
      </p:sp>
      <p:sp>
        <p:nvSpPr>
          <p:cNvPr id="1027" name="Rectangle 3"/>
          <p:cNvSpPr>
            <a:spLocks noChangeArrowheads="1"/>
          </p:cNvSpPr>
          <p:nvPr/>
        </p:nvSpPr>
        <p:spPr bwMode="auto">
          <a:xfrm>
            <a:off x="0" y="0"/>
            <a:ext cx="360363" cy="6858000"/>
          </a:xfrm>
          <a:prstGeom prst="rect">
            <a:avLst/>
          </a:prstGeom>
          <a:solidFill>
            <a:srgbClr val="556076"/>
          </a:solidFill>
          <a:ln w="9525">
            <a:noFill/>
            <a:miter lim="800000"/>
            <a:headEnd/>
            <a:tailEnd/>
          </a:ln>
        </p:spPr>
        <p:txBody>
          <a:bodyPr wrap="none" anchor="ctr"/>
          <a:lstStyle/>
          <a:p>
            <a:pPr>
              <a:defRPr/>
            </a:pPr>
            <a:endParaRPr lang="zh-CN" altLang="en-US">
              <a:solidFill>
                <a:srgbClr val="000000"/>
              </a:solidFill>
            </a:endParaRPr>
          </a:p>
        </p:txBody>
      </p:sp>
      <p:sp>
        <p:nvSpPr>
          <p:cNvPr id="3076" name="Rectangle 4"/>
          <p:cNvSpPr>
            <a:spLocks noGrp="1" noChangeArrowheads="1"/>
          </p:cNvSpPr>
          <p:nvPr>
            <p:ph type="body" idx="4294967295"/>
          </p:nvPr>
        </p:nvSpPr>
        <p:spPr bwMode="auto">
          <a:xfrm>
            <a:off x="468313" y="1196975"/>
            <a:ext cx="8567737"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idx="4294967295"/>
          </p:nvPr>
        </p:nvSpPr>
        <p:spPr bwMode="auto">
          <a:xfrm>
            <a:off x="1979613" y="115888"/>
            <a:ext cx="7056437"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6"/>
          <p:cNvSpPr>
            <a:spLocks noChangeArrowheads="1"/>
          </p:cNvSpPr>
          <p:nvPr/>
        </p:nvSpPr>
        <p:spPr bwMode="auto">
          <a:xfrm>
            <a:off x="0" y="0"/>
            <a:ext cx="360363" cy="685800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1031" name="Rectangle 7"/>
          <p:cNvSpPr>
            <a:spLocks noChangeArrowheads="1"/>
          </p:cNvSpPr>
          <p:nvPr userDrawn="1"/>
        </p:nvSpPr>
        <p:spPr bwMode="auto">
          <a:xfrm>
            <a:off x="0" y="971550"/>
            <a:ext cx="9144000" cy="107950"/>
          </a:xfrm>
          <a:prstGeom prst="rect">
            <a:avLst/>
          </a:prstGeom>
          <a:solidFill>
            <a:srgbClr val="DAE2DC">
              <a:alpha val="50195"/>
            </a:srgbClr>
          </a:solidFill>
          <a:ln w="9525">
            <a:noFill/>
            <a:miter lim="800000"/>
            <a:headEnd/>
            <a:tailEnd/>
          </a:ln>
        </p:spPr>
        <p:txBody>
          <a:bodyPr wrap="none" anchor="ctr"/>
          <a:lstStyle/>
          <a:p>
            <a:pPr>
              <a:defRPr/>
            </a:pPr>
            <a:endParaRPr lang="zh-CN" altLang="en-US">
              <a:solidFill>
                <a:srgbClr val="000000"/>
              </a:solidFill>
            </a:endParaRPr>
          </a:p>
        </p:txBody>
      </p:sp>
      <p:sp>
        <p:nvSpPr>
          <p:cNvPr id="26632" name="Rectangle 8"/>
          <p:cNvSpPr>
            <a:spLocks noGrp="1" noChangeArrowheads="1"/>
          </p:cNvSpPr>
          <p:nvPr>
            <p:ph type="dt" sz="half" idx="2"/>
          </p:nvPr>
        </p:nvSpPr>
        <p:spPr bwMode="auto">
          <a:xfrm>
            <a:off x="468313" y="6524625"/>
            <a:ext cx="1439862" cy="217488"/>
          </a:xfrm>
          <a:prstGeom prst="rect">
            <a:avLst/>
          </a:prstGeom>
          <a:noFill/>
          <a:ln w="9525">
            <a:noFill/>
            <a:miter lim="800000"/>
          </a:ln>
          <a:effectLst/>
        </p:spPr>
        <p:txBody>
          <a:bodyPr vert="horz" wrap="square" lIns="91440" tIns="45720" rIns="91440" bIns="45720" numCol="1" anchor="ctr" anchorCtr="0" compatLnSpc="1"/>
          <a:lstStyle>
            <a:lvl1pPr>
              <a:buFontTx/>
              <a:buNone/>
              <a:defRPr sz="1400" b="1">
                <a:solidFill>
                  <a:srgbClr val="626675"/>
                </a:solidFill>
                <a:latin typeface="+mn-lt"/>
                <a:ea typeface="宋体" panose="02010600030101010101" pitchFamily="2" charset="-122"/>
              </a:defRPr>
            </a:lvl1pPr>
          </a:lstStyle>
          <a:p>
            <a:pPr>
              <a:defRPr/>
            </a:pPr>
            <a:fld id="{7588572C-040B-4083-BEAD-53D4D3475432}" type="datetime1">
              <a:rPr lang="en-US"/>
              <a:pPr>
                <a:defRPr/>
              </a:pPr>
              <a:t>1/16/2018</a:t>
            </a:fld>
            <a:endParaRPr lang="en-US" altLang="zh-CN"/>
          </a:p>
        </p:txBody>
      </p:sp>
      <p:sp>
        <p:nvSpPr>
          <p:cNvPr id="26633" name="Rectangle 9"/>
          <p:cNvSpPr>
            <a:spLocks noGrp="1" noChangeArrowheads="1"/>
          </p:cNvSpPr>
          <p:nvPr>
            <p:ph type="sldNum" sz="quarter" idx="4"/>
          </p:nvPr>
        </p:nvSpPr>
        <p:spPr bwMode="auto">
          <a:xfrm>
            <a:off x="1981200" y="6526213"/>
            <a:ext cx="1079500" cy="215900"/>
          </a:xfrm>
          <a:prstGeom prst="rect">
            <a:avLst/>
          </a:prstGeom>
          <a:noFill/>
          <a:ln w="9525" algn="ctr">
            <a:noFill/>
            <a:miter lim="800000"/>
          </a:ln>
          <a:effectLst/>
        </p:spPr>
        <p:txBody>
          <a:bodyPr vert="horz" wrap="square" lIns="0" tIns="0" rIns="0" bIns="0" numCol="1" anchor="ctr" anchorCtr="0" compatLnSpc="1">
            <a:prstTxWarp prst="textNoShape">
              <a:avLst/>
            </a:prstTxWarp>
          </a:bodyPr>
          <a:lstStyle>
            <a:lvl1pPr>
              <a:spcBef>
                <a:spcPct val="50000"/>
              </a:spcBef>
              <a:defRPr sz="1400" b="1">
                <a:solidFill>
                  <a:srgbClr val="626675"/>
                </a:solidFill>
                <a:latin typeface="Times New Roman" pitchFamily="18" charset="0"/>
              </a:defRPr>
            </a:lvl1pPr>
          </a:lstStyle>
          <a:p>
            <a:pPr>
              <a:defRPr/>
            </a:pPr>
            <a:r>
              <a:rPr lang="en-US" altLang="zh-CN"/>
              <a:t>P </a:t>
            </a:r>
            <a:fld id="{6101C166-0630-4978-B96A-AD2C9F18D248}" type="slidenum">
              <a:rPr lang="en-US" altLang="zh-CN"/>
              <a:pPr>
                <a:defRPr/>
              </a:pPr>
              <a:t>‹#›</a:t>
            </a:fld>
            <a:endParaRPr lang="en-US" altLang="zh-CN"/>
          </a:p>
        </p:txBody>
      </p:sp>
      <p:pic>
        <p:nvPicPr>
          <p:cNvPr id="3082" name="Picture 10" descr="logoU432底变化2"/>
          <p:cNvPicPr>
            <a:picLocks noChangeAspect="1" noChangeArrowheads="1"/>
          </p:cNvPicPr>
          <p:nvPr/>
        </p:nvPicPr>
        <p:blipFill>
          <a:blip r:embed="rId13" cstate="print"/>
          <a:srcRect/>
          <a:stretch>
            <a:fillRect/>
          </a:stretch>
        </p:blipFill>
        <p:spPr bwMode="auto">
          <a:xfrm>
            <a:off x="539750" y="228600"/>
            <a:ext cx="1220788" cy="500063"/>
          </a:xfrm>
          <a:prstGeom prst="rect">
            <a:avLst/>
          </a:prstGeom>
          <a:noFill/>
          <a:ln w="9525">
            <a:noFill/>
            <a:miter lim="800000"/>
            <a:headEnd/>
            <a:tailEnd/>
          </a:ln>
        </p:spPr>
      </p:pic>
    </p:spTree>
    <p:extLst>
      <p:ext uri="{BB962C8B-B14F-4D97-AF65-F5344CB8AC3E}">
        <p14:creationId xmlns:p14="http://schemas.microsoft.com/office/powerpoint/2010/main" xmlns="" val="34893315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2pPr>
      <a:lvl3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3pPr>
      <a:lvl4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4pPr>
      <a:lvl5pPr algn="r" rtl="0" eaLnBrk="0" fontAlgn="base" hangingPunct="0">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5pPr>
      <a:lvl6pPr marL="4572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6pPr>
      <a:lvl7pPr marL="9144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7pPr>
      <a:lvl8pPr marL="13716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8pPr>
      <a:lvl9pPr marL="1828800" algn="r" rtl="0" fontAlgn="base">
        <a:spcBef>
          <a:spcPct val="0"/>
        </a:spcBef>
        <a:spcAft>
          <a:spcPct val="0"/>
        </a:spcAft>
        <a:defRPr sz="3200" b="1">
          <a:solidFill>
            <a:schemeClr val="bg1"/>
          </a:solidFill>
          <a:latin typeface="Times New Roman" panose="02020603050405020304" pitchFamily="18" charset="0"/>
          <a:ea typeface="宋体" panose="02010600030101010101" pitchFamily="2" charset="-122"/>
        </a:defRPr>
      </a:lvl9pPr>
    </p:titleStyle>
    <p:bodyStyle>
      <a:lvl1pPr marL="342900" indent="-342900" algn="l" rtl="0" eaLnBrk="0" fontAlgn="ctr" hangingPunct="0">
        <a:spcBef>
          <a:spcPct val="10000"/>
        </a:spcBef>
        <a:spcAft>
          <a:spcPct val="10000"/>
        </a:spcAft>
        <a:buChar char="•"/>
        <a:defRPr sz="3200" b="1">
          <a:solidFill>
            <a:srgbClr val="556076"/>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556076"/>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556076"/>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556076"/>
          </a:solidFill>
          <a:latin typeface="+mn-lt"/>
          <a:ea typeface="+mn-ea"/>
        </a:defRPr>
      </a:lvl5pPr>
      <a:lvl6pPr marL="25146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6pPr>
      <a:lvl7pPr marL="29718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7pPr>
      <a:lvl8pPr marL="34290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8pPr>
      <a:lvl9pPr marL="3886200" indent="-228600" algn="l" rtl="0" fontAlgn="ctr">
        <a:spcBef>
          <a:spcPct val="10000"/>
        </a:spcBef>
        <a:spcAft>
          <a:spcPct val="10000"/>
        </a:spcAft>
        <a:buClr>
          <a:srgbClr val="C0C0C0"/>
        </a:buClr>
        <a:buFont typeface="Arial Black" panose="020B0A04020102020204" pitchFamily="34" charset="0"/>
        <a:buChar char="−"/>
        <a:defRPr b="1">
          <a:solidFill>
            <a:srgbClr val="55607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3"/>
          <p:cNvSpPr>
            <a:spLocks noChangeArrowheads="1"/>
          </p:cNvSpPr>
          <p:nvPr/>
        </p:nvSpPr>
        <p:spPr bwMode="auto">
          <a:xfrm>
            <a:off x="0" y="0"/>
            <a:ext cx="9144000" cy="10795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27" name="Rectangle 40"/>
          <p:cNvSpPr>
            <a:spLocks noChangeArrowheads="1"/>
          </p:cNvSpPr>
          <p:nvPr/>
        </p:nvSpPr>
        <p:spPr bwMode="auto">
          <a:xfrm>
            <a:off x="0" y="0"/>
            <a:ext cx="360363" cy="6858000"/>
          </a:xfrm>
          <a:prstGeom prst="rect">
            <a:avLst/>
          </a:prstGeom>
          <a:solidFill>
            <a:srgbClr val="626675"/>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3076" name="Rectangle 3"/>
          <p:cNvSpPr>
            <a:spLocks noGrp="1" noChangeArrowheads="1"/>
          </p:cNvSpPr>
          <p:nvPr>
            <p:ph type="body" idx="1"/>
          </p:nvPr>
        </p:nvSpPr>
        <p:spPr bwMode="auto">
          <a:xfrm>
            <a:off x="468313" y="1196975"/>
            <a:ext cx="8567737" cy="525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2"/>
          <p:cNvSpPr>
            <a:spLocks noGrp="1" noChangeArrowheads="1"/>
          </p:cNvSpPr>
          <p:nvPr>
            <p:ph type="title"/>
          </p:nvPr>
        </p:nvSpPr>
        <p:spPr bwMode="auto">
          <a:xfrm>
            <a:off x="1979613" y="115888"/>
            <a:ext cx="7056437" cy="71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35"/>
          <p:cNvSpPr>
            <a:spLocks noChangeArrowheads="1"/>
          </p:cNvSpPr>
          <p:nvPr/>
        </p:nvSpPr>
        <p:spPr bwMode="auto">
          <a:xfrm>
            <a:off x="0" y="0"/>
            <a:ext cx="360363" cy="685800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sp>
        <p:nvSpPr>
          <p:cNvPr id="1031" name="Rectangle 42"/>
          <p:cNvSpPr>
            <a:spLocks noChangeArrowheads="1"/>
          </p:cNvSpPr>
          <p:nvPr/>
        </p:nvSpPr>
        <p:spPr bwMode="auto">
          <a:xfrm>
            <a:off x="0" y="971550"/>
            <a:ext cx="9144000" cy="107950"/>
          </a:xfrm>
          <a:prstGeom prst="rect">
            <a:avLst/>
          </a:prstGeom>
          <a:solidFill>
            <a:srgbClr val="DCE6E6">
              <a:alpha val="50195"/>
            </a:srgbClr>
          </a:solidFill>
          <a:ln>
            <a:noFill/>
          </a:ln>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defRPr/>
            </a:pPr>
            <a:endParaRPr lang="zh-CN" altLang="en-US">
              <a:solidFill>
                <a:srgbClr val="000000"/>
              </a:solidFill>
            </a:endParaRPr>
          </a:p>
        </p:txBody>
      </p:sp>
      <p:pic>
        <p:nvPicPr>
          <p:cNvPr id="3080" name="Picture 43" descr="logoU432底变化"/>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39750" y="227013"/>
            <a:ext cx="1216025" cy="500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8" name="Rectangle 44"/>
          <p:cNvSpPr>
            <a:spLocks noGrp="1" noChangeArrowheads="1"/>
          </p:cNvSpPr>
          <p:nvPr>
            <p:ph type="dt" sz="half" idx="2"/>
          </p:nvPr>
        </p:nvSpPr>
        <p:spPr bwMode="auto">
          <a:xfrm>
            <a:off x="468313" y="6524625"/>
            <a:ext cx="1439862" cy="2174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1" hangingPunct="1">
              <a:defRPr sz="1400" b="1">
                <a:solidFill>
                  <a:srgbClr val="626675"/>
                </a:solidFill>
                <a:latin typeface="+mn-lt"/>
              </a:defRPr>
            </a:lvl1pPr>
          </a:lstStyle>
          <a:p>
            <a:pPr fontAlgn="base">
              <a:spcBef>
                <a:spcPct val="0"/>
              </a:spcBef>
              <a:spcAft>
                <a:spcPct val="0"/>
              </a:spcAft>
              <a:defRPr/>
            </a:pPr>
            <a:fld id="{E7F1995E-749E-49F2-900E-E3EF2AF2CB2C}" type="datetime1">
              <a:rPr lang="en-US"/>
              <a:pPr fontAlgn="base">
                <a:spcBef>
                  <a:spcPct val="0"/>
                </a:spcBef>
                <a:spcAft>
                  <a:spcPct val="0"/>
                </a:spcAft>
                <a:defRPr/>
              </a:pPr>
              <a:t>1/16/2018</a:t>
            </a:fld>
            <a:endParaRPr lang="en-US" altLang="zh-CN"/>
          </a:p>
        </p:txBody>
      </p:sp>
      <p:sp>
        <p:nvSpPr>
          <p:cNvPr id="1069" name="Rectangle 45"/>
          <p:cNvSpPr>
            <a:spLocks noGrp="1" noChangeArrowheads="1"/>
          </p:cNvSpPr>
          <p:nvPr>
            <p:ph type="sldNum" sz="quarter" idx="4"/>
          </p:nvPr>
        </p:nvSpPr>
        <p:spPr bwMode="auto">
          <a:xfrm>
            <a:off x="1981200" y="6526213"/>
            <a:ext cx="1079500" cy="215900"/>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eaLnBrk="1" hangingPunct="1">
              <a:spcBef>
                <a:spcPct val="50000"/>
              </a:spcBef>
              <a:defRPr sz="1400" b="1">
                <a:solidFill>
                  <a:srgbClr val="626675"/>
                </a:solidFill>
                <a:latin typeface="Times New Roman" pitchFamily="18" charset="0"/>
              </a:defRPr>
            </a:lvl1pPr>
          </a:lstStyle>
          <a:p>
            <a:pPr fontAlgn="base">
              <a:spcAft>
                <a:spcPct val="0"/>
              </a:spcAft>
              <a:defRPr/>
            </a:pPr>
            <a:r>
              <a:rPr lang="en-US" altLang="zh-CN"/>
              <a:t>P </a:t>
            </a:r>
            <a:fld id="{D8F54AFE-40BC-4660-9ED6-7CBB978B9E44}" type="slidenum">
              <a:rPr lang="en-US" altLang="zh-CN"/>
              <a:pPr fontAlgn="base">
                <a:spcAft>
                  <a:spcPct val="0"/>
                </a:spcAft>
                <a:defRPr/>
              </a:pPr>
              <a:t>‹#›</a:t>
            </a:fld>
            <a:endParaRPr lang="en-US" altLang="zh-CN"/>
          </a:p>
        </p:txBody>
      </p:sp>
    </p:spTree>
    <p:extLst>
      <p:ext uri="{BB962C8B-B14F-4D97-AF65-F5344CB8AC3E}">
        <p14:creationId xmlns:p14="http://schemas.microsoft.com/office/powerpoint/2010/main" xmlns="" val="701082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Times New Roman" pitchFamily="18" charset="0"/>
          <a:ea typeface="宋体" pitchFamily="2" charset="-122"/>
        </a:defRPr>
      </a:lvl2pPr>
      <a:lvl3pPr algn="r" rtl="0" eaLnBrk="0" fontAlgn="base" hangingPunct="0">
        <a:spcBef>
          <a:spcPct val="0"/>
        </a:spcBef>
        <a:spcAft>
          <a:spcPct val="0"/>
        </a:spcAft>
        <a:defRPr sz="3200" b="1">
          <a:solidFill>
            <a:schemeClr val="bg1"/>
          </a:solidFill>
          <a:latin typeface="Times New Roman" pitchFamily="18" charset="0"/>
          <a:ea typeface="宋体" pitchFamily="2" charset="-122"/>
        </a:defRPr>
      </a:lvl3pPr>
      <a:lvl4pPr algn="r" rtl="0" eaLnBrk="0" fontAlgn="base" hangingPunct="0">
        <a:spcBef>
          <a:spcPct val="0"/>
        </a:spcBef>
        <a:spcAft>
          <a:spcPct val="0"/>
        </a:spcAft>
        <a:defRPr sz="3200" b="1">
          <a:solidFill>
            <a:schemeClr val="bg1"/>
          </a:solidFill>
          <a:latin typeface="Times New Roman" pitchFamily="18" charset="0"/>
          <a:ea typeface="宋体" pitchFamily="2" charset="-122"/>
        </a:defRPr>
      </a:lvl4pPr>
      <a:lvl5pPr algn="r" rtl="0" eaLnBrk="0" fontAlgn="base" hangingPunct="0">
        <a:spcBef>
          <a:spcPct val="0"/>
        </a:spcBef>
        <a:spcAft>
          <a:spcPct val="0"/>
        </a:spcAft>
        <a:defRPr sz="3200" b="1">
          <a:solidFill>
            <a:schemeClr val="bg1"/>
          </a:solidFill>
          <a:latin typeface="Times New Roman" pitchFamily="18" charset="0"/>
          <a:ea typeface="宋体" pitchFamily="2" charset="-122"/>
        </a:defRPr>
      </a:lvl5pPr>
      <a:lvl6pPr marL="457200" algn="r" rtl="0" fontAlgn="base">
        <a:spcBef>
          <a:spcPct val="0"/>
        </a:spcBef>
        <a:spcAft>
          <a:spcPct val="0"/>
        </a:spcAft>
        <a:defRPr sz="3200" b="1">
          <a:solidFill>
            <a:schemeClr val="bg1"/>
          </a:solidFill>
          <a:latin typeface="Times New Roman" pitchFamily="18" charset="0"/>
          <a:ea typeface="宋体" pitchFamily="2" charset="-122"/>
        </a:defRPr>
      </a:lvl6pPr>
      <a:lvl7pPr marL="914400" algn="r" rtl="0" fontAlgn="base">
        <a:spcBef>
          <a:spcPct val="0"/>
        </a:spcBef>
        <a:spcAft>
          <a:spcPct val="0"/>
        </a:spcAft>
        <a:defRPr sz="3200" b="1">
          <a:solidFill>
            <a:schemeClr val="bg1"/>
          </a:solidFill>
          <a:latin typeface="Times New Roman" pitchFamily="18" charset="0"/>
          <a:ea typeface="宋体" pitchFamily="2" charset="-122"/>
        </a:defRPr>
      </a:lvl7pPr>
      <a:lvl8pPr marL="1371600" algn="r" rtl="0" fontAlgn="base">
        <a:spcBef>
          <a:spcPct val="0"/>
        </a:spcBef>
        <a:spcAft>
          <a:spcPct val="0"/>
        </a:spcAft>
        <a:defRPr sz="3200" b="1">
          <a:solidFill>
            <a:schemeClr val="bg1"/>
          </a:solidFill>
          <a:latin typeface="Times New Roman" pitchFamily="18" charset="0"/>
          <a:ea typeface="宋体" pitchFamily="2" charset="-122"/>
        </a:defRPr>
      </a:lvl8pPr>
      <a:lvl9pPr marL="1828800" algn="r" rtl="0" fontAlgn="base">
        <a:spcBef>
          <a:spcPct val="0"/>
        </a:spcBef>
        <a:spcAft>
          <a:spcPct val="0"/>
        </a:spcAft>
        <a:defRPr sz="3200" b="1">
          <a:solidFill>
            <a:schemeClr val="bg1"/>
          </a:solidFill>
          <a:latin typeface="Times New Roman" pitchFamily="18" charset="0"/>
          <a:ea typeface="宋体" pitchFamily="2" charset="-122"/>
        </a:defRPr>
      </a:lvl9pPr>
    </p:titleStyle>
    <p:bodyStyle>
      <a:lvl1pPr marL="342900" indent="-342900" algn="l" rtl="0" eaLnBrk="0" fontAlgn="ctr" hangingPunct="0">
        <a:spcBef>
          <a:spcPct val="10000"/>
        </a:spcBef>
        <a:spcAft>
          <a:spcPct val="10000"/>
        </a:spcAft>
        <a:buChar char="•"/>
        <a:defRPr sz="3200" b="1">
          <a:solidFill>
            <a:srgbClr val="626675"/>
          </a:solidFill>
          <a:latin typeface="+mn-lt"/>
          <a:ea typeface="+mn-ea"/>
          <a:cs typeface="+mn-cs"/>
        </a:defRPr>
      </a:lvl1pPr>
      <a:lvl2pPr marL="742950" indent="-285750" algn="l" rtl="0" eaLnBrk="0" fontAlgn="ctr" hangingPunct="0">
        <a:spcBef>
          <a:spcPct val="10000"/>
        </a:spcBef>
        <a:spcAft>
          <a:spcPct val="10000"/>
        </a:spcAft>
        <a:buClr>
          <a:srgbClr val="C0C0C0"/>
        </a:buClr>
        <a:buFont typeface="Arial Black" pitchFamily="34" charset="0"/>
        <a:buChar char="+"/>
        <a:defRPr sz="2800" b="1">
          <a:solidFill>
            <a:srgbClr val="626675"/>
          </a:solidFill>
          <a:latin typeface="+mn-lt"/>
          <a:ea typeface="+mn-ea"/>
        </a:defRPr>
      </a:lvl2pPr>
      <a:lvl3pPr marL="1143000" indent="-228600" algn="l" rtl="0" eaLnBrk="0" fontAlgn="ctr" hangingPunct="0">
        <a:spcBef>
          <a:spcPct val="10000"/>
        </a:spcBef>
        <a:spcAft>
          <a:spcPct val="10000"/>
        </a:spcAft>
        <a:buClr>
          <a:srgbClr val="C0C0C0"/>
        </a:buClr>
        <a:buFont typeface="Arial Black" pitchFamily="34" charset="0"/>
        <a:buChar char="−"/>
        <a:defRPr sz="2400" b="1">
          <a:solidFill>
            <a:srgbClr val="626675"/>
          </a:solidFill>
          <a:latin typeface="+mn-lt"/>
          <a:ea typeface="+mn-ea"/>
        </a:defRPr>
      </a:lvl3pPr>
      <a:lvl4pPr marL="16002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4pPr>
      <a:lvl5pPr marL="2057400" indent="-228600" algn="l" rtl="0" eaLnBrk="0" fontAlgn="ctr" hangingPunct="0">
        <a:spcBef>
          <a:spcPct val="10000"/>
        </a:spcBef>
        <a:spcAft>
          <a:spcPct val="10000"/>
        </a:spcAft>
        <a:buClr>
          <a:srgbClr val="C0C0C0"/>
        </a:buClr>
        <a:buFont typeface="Arial Black" pitchFamily="34" charset="0"/>
        <a:buChar char="−"/>
        <a:defRPr sz="2000" b="1">
          <a:solidFill>
            <a:srgbClr val="626675"/>
          </a:solidFill>
          <a:latin typeface="+mn-lt"/>
          <a:ea typeface="+mn-ea"/>
        </a:defRPr>
      </a:lvl5pPr>
      <a:lvl6pPr marL="25146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6pPr>
      <a:lvl7pPr marL="29718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7pPr>
      <a:lvl8pPr marL="34290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8pPr>
      <a:lvl9pPr marL="3886200" indent="-228600" algn="l" rtl="0" fontAlgn="ctr">
        <a:spcBef>
          <a:spcPct val="10000"/>
        </a:spcBef>
        <a:spcAft>
          <a:spcPct val="10000"/>
        </a:spcAft>
        <a:buClr>
          <a:srgbClr val="C0C0C0"/>
        </a:buClr>
        <a:buFont typeface="Arial Black" pitchFamily="34" charset="0"/>
        <a:buChar char="−"/>
        <a:defRPr b="1">
          <a:solidFill>
            <a:srgbClr val="626675"/>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QOS</a:t>
            </a:r>
            <a:r>
              <a:rPr lang="zh-CN" altLang="en-US"/>
              <a:t>学习报告</a:t>
            </a:r>
          </a:p>
        </p:txBody>
      </p:sp>
      <p:sp>
        <p:nvSpPr>
          <p:cNvPr id="3" name="副标题 2"/>
          <p:cNvSpPr>
            <a:spLocks noGrp="1"/>
          </p:cNvSpPr>
          <p:nvPr>
            <p:ph type="subTitle" idx="1"/>
          </p:nvPr>
        </p:nvSpPr>
        <p:spPr/>
        <p:txBody>
          <a:bodyPr/>
          <a:lstStyle/>
          <a:p>
            <a:pPr>
              <a:buNone/>
            </a:pPr>
            <a:r>
              <a:rPr lang="zh-CN" altLang="en-US"/>
              <a:t>交换机产品线</a:t>
            </a:r>
            <a:r>
              <a:rPr lang="en-US" altLang="zh-CN"/>
              <a:t>------</a:t>
            </a:r>
            <a:r>
              <a:rPr lang="zh-CN" altLang="en-US"/>
              <a:t>薛雨</a:t>
            </a:r>
            <a:endParaRPr lang="en-US" altLang="zh-CN"/>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a:t>
            </a:r>
            <a:endParaRPr lang="en-US" altLang="zh-CN" sz="1800"/>
          </a:p>
          <a:p>
            <a:pPr eaLnBrk="1" hangingPunct="1">
              <a:buNone/>
              <a:defRPr/>
            </a:pPr>
            <a:r>
              <a:rPr lang="en-US" altLang="zh-CN" sz="1800"/>
              <a:t>	</a:t>
            </a:r>
            <a:r>
              <a:rPr lang="zh-CN" altLang="en-US" sz="1800"/>
              <a:t>在区分服务中，根据服务要求对通信进行分类。网络根据配置好</a:t>
            </a:r>
          </a:p>
          <a:p>
            <a:pPr eaLnBrk="1" hangingPunct="1">
              <a:buNone/>
              <a:defRPr/>
            </a:pPr>
            <a:r>
              <a:rPr lang="zh-CN" altLang="en-US" sz="1800"/>
              <a:t>的</a:t>
            </a:r>
            <a:r>
              <a:rPr lang="en-US" altLang="zh-CN" sz="1800" err="1"/>
              <a:t>QoS</a:t>
            </a:r>
            <a:r>
              <a:rPr lang="zh-CN" altLang="en-US" sz="1800"/>
              <a:t>机制来区分每一类通信，并为之服务。区分服务本身并不提供服务保证，</a:t>
            </a:r>
            <a:endParaRPr lang="en-US" altLang="zh-CN" sz="1800"/>
          </a:p>
          <a:p>
            <a:pPr eaLnBrk="1" hangingPunct="1">
              <a:buNone/>
              <a:defRPr/>
            </a:pPr>
            <a:r>
              <a:rPr lang="zh-CN" altLang="en-US" sz="1800"/>
              <a:t>它只是区分通信，从而优先处理某种通信，因此这种服务也叫做软</a:t>
            </a:r>
            <a:r>
              <a:rPr lang="en-US" altLang="zh-CN" sz="1800" err="1"/>
              <a:t>QoS</a:t>
            </a:r>
            <a:r>
              <a:rPr lang="zh-CN" altLang="en-US" sz="1800"/>
              <a:t>（</a:t>
            </a:r>
            <a:r>
              <a:rPr lang="en-US" altLang="zh-CN" sz="1800"/>
              <a:t> </a:t>
            </a:r>
            <a:r>
              <a:rPr lang="zh-CN" altLang="en-US" sz="1800"/>
              <a:t>前面的</a:t>
            </a:r>
            <a:endParaRPr lang="en-US" altLang="zh-CN" sz="1800"/>
          </a:p>
          <a:p>
            <a:pPr eaLnBrk="1" hangingPunct="1">
              <a:buNone/>
              <a:defRPr/>
            </a:pPr>
            <a:r>
              <a:rPr lang="en-US" altLang="zh-CN" sz="1800" err="1"/>
              <a:t>Int-Serv</a:t>
            </a:r>
            <a:r>
              <a:rPr lang="zh-CN" altLang="en-US" sz="1800"/>
              <a:t>则为硬</a:t>
            </a:r>
            <a:r>
              <a:rPr lang="en-US" altLang="zh-CN" sz="1800"/>
              <a:t>QOS</a:t>
            </a:r>
            <a:r>
              <a:rPr lang="zh-CN" altLang="en-US" sz="1800"/>
              <a:t>）。      </a:t>
            </a:r>
            <a:endParaRPr lang="en-US" altLang="zh-CN" sz="1800"/>
          </a:p>
          <a:p>
            <a:pPr eaLnBrk="1" hangingPunct="1">
              <a:buNone/>
              <a:defRPr/>
            </a:pPr>
            <a:r>
              <a:rPr lang="en-US" altLang="zh-CN" sz="1800"/>
              <a:t>	</a:t>
            </a:r>
          </a:p>
          <a:p>
            <a:pPr>
              <a:buNone/>
            </a:pP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pic>
        <p:nvPicPr>
          <p:cNvPr id="5" name="图片 4">
            <a:extLst>
              <a:ext uri="{FF2B5EF4-FFF2-40B4-BE49-F238E27FC236}">
                <a16:creationId xmlns:a16="http://schemas.microsoft.com/office/drawing/2014/main" xmlns="" id="{79A71B93-CB4F-43DA-BF6C-52BD1C591BA9}"/>
              </a:ext>
            </a:extLst>
          </p:cNvPr>
          <p:cNvPicPr>
            <a:picLocks noChangeAspect="1"/>
          </p:cNvPicPr>
          <p:nvPr/>
        </p:nvPicPr>
        <p:blipFill>
          <a:blip r:embed="rId2" cstate="print"/>
          <a:stretch>
            <a:fillRect/>
          </a:stretch>
        </p:blipFill>
        <p:spPr>
          <a:xfrm>
            <a:off x="635724" y="3140968"/>
            <a:ext cx="8232913" cy="2952328"/>
          </a:xfrm>
          <a:prstGeom prst="rect">
            <a:avLst/>
          </a:prstGeom>
        </p:spPr>
      </p:pic>
    </p:spTree>
    <p:extLst>
      <p:ext uri="{BB962C8B-B14F-4D97-AF65-F5344CB8AC3E}">
        <p14:creationId xmlns:p14="http://schemas.microsoft.com/office/powerpoint/2010/main" xmlns="" val="47504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3" name="内容占位符 2"/>
          <p:cNvSpPr>
            <a:spLocks noGrp="1"/>
          </p:cNvSpPr>
          <p:nvPr>
            <p:ph idx="1"/>
          </p:nvPr>
        </p:nvSpPr>
        <p:spPr/>
        <p:txBody>
          <a:bodyPr/>
          <a:lstStyle/>
          <a:p>
            <a:pPr eaLnBrk="1" hangingPunct="1">
              <a:defRPr/>
            </a:pPr>
            <a:r>
              <a:rPr lang="en-US" altLang="zh-CN" sz="1800"/>
              <a:t>Differentiated-service</a:t>
            </a:r>
            <a:r>
              <a:rPr lang="zh-CN" altLang="en-US" sz="1800"/>
              <a:t>服务包括以下处理过程</a:t>
            </a:r>
            <a:endParaRPr lang="en-US" altLang="zh-CN" sz="1800"/>
          </a:p>
          <a:p>
            <a:pPr marL="0" indent="0" eaLnBrk="1" hangingPunct="1">
              <a:buNone/>
              <a:defRPr/>
            </a:pPr>
            <a:r>
              <a:rPr lang="en-US" altLang="zh-CN" sz="1800" smtClean="0"/>
              <a:t>      1</a:t>
            </a:r>
            <a:r>
              <a:rPr lang="zh-CN" altLang="en-US" sz="1800" smtClean="0"/>
              <a:t>报文</a:t>
            </a:r>
            <a:r>
              <a:rPr lang="zh-CN" altLang="en-US" sz="1800"/>
              <a:t>分类和</a:t>
            </a:r>
            <a:r>
              <a:rPr lang="zh-CN" altLang="en-US" sz="1800" smtClean="0"/>
              <a:t>标记   </a:t>
            </a:r>
            <a:r>
              <a:rPr lang="en-US" altLang="zh-CN" sz="1800" smtClean="0"/>
              <a:t>2</a:t>
            </a:r>
            <a:r>
              <a:rPr lang="zh-CN" altLang="en-US" sz="1800" smtClean="0"/>
              <a:t>流量监管 </a:t>
            </a:r>
            <a:r>
              <a:rPr lang="en-US" altLang="zh-CN" sz="1800" smtClean="0"/>
              <a:t>   3</a:t>
            </a:r>
            <a:r>
              <a:rPr lang="zh-CN" altLang="en-US" sz="1800" smtClean="0"/>
              <a:t>流量整形  </a:t>
            </a:r>
            <a:r>
              <a:rPr lang="en-US" altLang="zh-CN" sz="1800" smtClean="0"/>
              <a:t>4</a:t>
            </a:r>
            <a:r>
              <a:rPr lang="zh-CN" altLang="en-US" sz="1800" smtClean="0"/>
              <a:t>拥塞管理  </a:t>
            </a:r>
            <a:r>
              <a:rPr lang="en-US" altLang="zh-CN" sz="1800" smtClean="0"/>
              <a:t>5</a:t>
            </a:r>
            <a:r>
              <a:rPr lang="zh-CN" altLang="en-US" sz="1800" smtClean="0"/>
              <a:t>拥塞避免</a:t>
            </a:r>
            <a:endParaRPr lang="en-US" altLang="zh-CN" sz="1800" smtClean="0"/>
          </a:p>
          <a:p>
            <a:pPr marL="0" indent="0" eaLnBrk="1" hangingPunct="1">
              <a:buNone/>
              <a:defRPr/>
            </a:pPr>
            <a:r>
              <a:rPr lang="en-US" altLang="zh-CN" sz="1800" smtClean="0"/>
              <a:t> </a:t>
            </a:r>
            <a:r>
              <a:rPr lang="en-US" altLang="zh-CN" sz="1800" smtClean="0"/>
              <a:t>     </a:t>
            </a:r>
            <a:r>
              <a:rPr lang="zh-CN" altLang="en-US" sz="1800" smtClean="0"/>
              <a:t>下图则是在设备上配置</a:t>
            </a:r>
            <a:r>
              <a:rPr lang="en-US" altLang="zh-CN" sz="1800" smtClean="0"/>
              <a:t>QoS</a:t>
            </a:r>
            <a:r>
              <a:rPr lang="zh-CN" altLang="en-US" sz="1800" smtClean="0"/>
              <a:t>的处理顺序：</a:t>
            </a:r>
            <a:endParaRPr lang="en-US" altLang="zh-CN" sz="1800" smtClean="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endParaRPr lang="en-US" altLang="zh-CN" sz="1800"/>
          </a:p>
          <a:p>
            <a:pPr marL="0" indent="0" eaLnBrk="1" hangingPunct="1">
              <a:buNone/>
              <a:defRPr/>
            </a:pPr>
            <a:r>
              <a:rPr lang="en-US" altLang="zh-CN" sz="1800"/>
              <a:t>			</a:t>
            </a:r>
          </a:p>
          <a:p>
            <a:pPr eaLnBrk="1" hangingPunct="1">
              <a:buNone/>
              <a:defRPr/>
            </a:pPr>
            <a:r>
              <a:rPr lang="en-US" altLang="zh-CN" sz="1800"/>
              <a:t>	</a:t>
            </a:r>
            <a:endParaRPr lang="zh-CN" altLang="en-US"/>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pic>
        <p:nvPicPr>
          <p:cNvPr id="63494" name="Picture 6"/>
          <p:cNvPicPr>
            <a:picLocks noChangeAspect="1" noChangeArrowheads="1"/>
          </p:cNvPicPr>
          <p:nvPr/>
        </p:nvPicPr>
        <p:blipFill>
          <a:blip r:embed="rId3" cstate="print"/>
          <a:srcRect/>
          <a:stretch>
            <a:fillRect/>
          </a:stretch>
        </p:blipFill>
        <p:spPr bwMode="auto">
          <a:xfrm>
            <a:off x="1187624" y="2132856"/>
            <a:ext cx="7076271" cy="4392488"/>
          </a:xfrm>
          <a:prstGeom prst="rect">
            <a:avLst/>
          </a:prstGeom>
          <a:noFill/>
          <a:ln w="9525">
            <a:noFill/>
            <a:miter lim="800000"/>
            <a:headEnd/>
            <a:tailEnd/>
          </a:ln>
        </p:spPr>
      </p:pic>
    </p:spTree>
    <p:extLst>
      <p:ext uri="{BB962C8B-B14F-4D97-AF65-F5344CB8AC3E}">
        <p14:creationId xmlns:p14="http://schemas.microsoft.com/office/powerpoint/2010/main" xmlns="" val="14447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t>QOS</a:t>
            </a:r>
            <a:r>
              <a:rPr lang="zh-CN" altLang="en-US"/>
              <a:t>简介</a:t>
            </a:r>
            <a:r>
              <a:rPr lang="en-US" altLang="zh-CN"/>
              <a:t/>
            </a:r>
            <a:br>
              <a:rPr lang="en-US" altLang="zh-CN"/>
            </a:br>
            <a:r>
              <a:rPr lang="zh-CN" altLang="en-US"/>
              <a:t>三、</a:t>
            </a:r>
            <a:r>
              <a:rPr lang="zh-CN" altLang="en-US">
                <a:solidFill>
                  <a:srgbClr val="FF0000"/>
                </a:solidFill>
              </a:rPr>
              <a:t>报文分类和标记</a:t>
            </a:r>
            <a:r>
              <a:rPr lang="en-US" altLang="zh-CN"/>
              <a:t/>
            </a:r>
            <a:br>
              <a:rPr lang="en-US" altLang="zh-CN"/>
            </a:br>
            <a:r>
              <a:rPr lang="zh-CN" altLang="en-US"/>
              <a:t>四、流量监管及整形</a:t>
            </a:r>
            <a:r>
              <a:rPr lang="en-US" altLang="zh-CN"/>
              <a:t/>
            </a:r>
            <a:br>
              <a:rPr lang="en-US" altLang="zh-CN"/>
            </a:br>
            <a:r>
              <a:rPr lang="zh-CN" altLang="en-US"/>
              <a:t>五、拥塞管理及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p14="http://schemas.microsoft.com/office/powerpoint/2010/main" xmlns="" val="187039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95396"/>
            <a:ext cx="82296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sz="2400" b="1" kern="0">
                <a:solidFill>
                  <a:srgbClr val="556076"/>
                </a:solidFill>
              </a:rPr>
              <a:t>3 </a:t>
            </a:r>
            <a:r>
              <a:rPr lang="zh-CN" altLang="en-US" sz="2400" b="1" kern="0">
                <a:solidFill>
                  <a:srgbClr val="556076"/>
                </a:solidFill>
              </a:rPr>
              <a:t>报文分类与标记</a:t>
            </a:r>
            <a:endParaRPr lang="en-US" altLang="zh-CN" sz="2400" b="1" kern="0">
              <a:solidFill>
                <a:srgbClr val="556076"/>
              </a:solidFill>
            </a:endParaRPr>
          </a:p>
          <a:p>
            <a:pPr marL="342900" indent="-342900" fontAlgn="ctr">
              <a:spcBef>
                <a:spcPct val="10000"/>
              </a:spcBef>
              <a:spcAft>
                <a:spcPct val="10000"/>
              </a:spcAft>
            </a:pPr>
            <a:r>
              <a:rPr lang="en-US" altLang="zh-CN" sz="2400" b="1" kern="0">
                <a:solidFill>
                  <a:srgbClr val="556076"/>
                </a:solidFill>
              </a:rPr>
              <a:t>     </a:t>
            </a:r>
            <a:r>
              <a:rPr lang="zh-CN" altLang="en-US" b="1" kern="0">
                <a:solidFill>
                  <a:srgbClr val="556076"/>
                </a:solidFill>
              </a:rPr>
              <a:t>含义：在特定的规则下，根据</a:t>
            </a:r>
            <a:r>
              <a:rPr lang="en-US" altLang="zh-CN" b="1" kern="0">
                <a:solidFill>
                  <a:srgbClr val="556076"/>
                </a:solidFill>
              </a:rPr>
              <a:t>IP</a:t>
            </a:r>
            <a:r>
              <a:rPr lang="zh-CN" altLang="en-US" b="1" kern="0">
                <a:solidFill>
                  <a:srgbClr val="556076"/>
                </a:solidFill>
              </a:rPr>
              <a:t>包头的某些内容进行分组</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分类方式 ：</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BA</a:t>
            </a:r>
            <a:r>
              <a:rPr lang="zh-CN" altLang="en-US" b="1" kern="0">
                <a:solidFill>
                  <a:srgbClr val="556076"/>
                </a:solidFill>
              </a:rPr>
              <a:t>（</a:t>
            </a:r>
            <a:r>
              <a:rPr lang="en-US" altLang="zh-CN" b="1" kern="0" err="1">
                <a:solidFill>
                  <a:srgbClr val="556076"/>
                </a:solidFill>
              </a:rPr>
              <a:t>Behaviour</a:t>
            </a:r>
            <a:r>
              <a:rPr lang="en-US" altLang="zh-CN" b="1" kern="0">
                <a:solidFill>
                  <a:srgbClr val="556076"/>
                </a:solidFill>
              </a:rPr>
              <a:t> Aggregate</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优先级或者</a:t>
            </a:r>
            <a:r>
              <a:rPr lang="en-US" altLang="zh-CN" b="1" kern="0" err="1">
                <a:solidFill>
                  <a:srgbClr val="556076"/>
                </a:solidFill>
              </a:rPr>
              <a:t>vlan</a:t>
            </a:r>
            <a:r>
              <a:rPr lang="zh-CN" altLang="en-US" b="1" kern="0">
                <a:solidFill>
                  <a:srgbClr val="556076"/>
                </a:solidFill>
              </a:rPr>
              <a:t>帧中的优先级等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MF</a:t>
            </a:r>
            <a:r>
              <a:rPr lang="zh-CN" altLang="en-US" b="1" kern="0">
                <a:solidFill>
                  <a:srgbClr val="556076"/>
                </a:solidFill>
              </a:rPr>
              <a:t>（</a:t>
            </a:r>
            <a:r>
              <a:rPr lang="en-US" altLang="zh-CN" b="1" kern="0">
                <a:solidFill>
                  <a:srgbClr val="556076"/>
                </a:solidFill>
              </a:rPr>
              <a:t>Multi Field</a:t>
            </a:r>
            <a:r>
              <a:rPr lang="zh-CN" altLang="en-US" b="1" kern="0">
                <a:solidFill>
                  <a:srgbClr val="556076"/>
                </a:solidFill>
              </a:rPr>
              <a:t>）：基于</a:t>
            </a:r>
            <a:r>
              <a:rPr lang="en-US" altLang="zh-CN" b="1" kern="0">
                <a:solidFill>
                  <a:srgbClr val="556076"/>
                </a:solidFill>
              </a:rPr>
              <a:t>IP</a:t>
            </a:r>
            <a:r>
              <a:rPr lang="zh-CN" altLang="en-US" b="1" kern="0">
                <a:solidFill>
                  <a:srgbClr val="556076"/>
                </a:solidFill>
              </a:rPr>
              <a:t>包头某些域的集合，例如源</a:t>
            </a:r>
            <a:r>
              <a:rPr lang="en-US" altLang="zh-CN" b="1" kern="0">
                <a:solidFill>
                  <a:srgbClr val="556076"/>
                </a:solidFill>
              </a:rPr>
              <a:t>/</a:t>
            </a:r>
            <a:r>
              <a:rPr lang="zh-CN" altLang="en-US" b="1" kern="0">
                <a:solidFill>
                  <a:srgbClr val="556076"/>
                </a:solidFill>
              </a:rPr>
              <a:t>目地</a:t>
            </a:r>
            <a:r>
              <a:rPr lang="en-US" altLang="zh-CN" b="1" kern="0">
                <a:solidFill>
                  <a:srgbClr val="556076"/>
                </a:solidFill>
              </a:rPr>
              <a:t>IP</a:t>
            </a:r>
            <a:r>
              <a:rPr lang="zh-CN" altLang="en-US" b="1" kern="0">
                <a:solidFill>
                  <a:srgbClr val="556076"/>
                </a:solidFill>
              </a:rPr>
              <a:t>地址、</a:t>
            </a:r>
            <a:r>
              <a:rPr lang="en-US" altLang="zh-CN" b="1" kern="0">
                <a:solidFill>
                  <a:srgbClr val="556076"/>
                </a:solidFill>
              </a:rPr>
              <a:t>IP</a:t>
            </a:r>
            <a:r>
              <a:rPr lang="zh-CN" altLang="en-US" b="1" kern="0">
                <a:solidFill>
                  <a:srgbClr val="556076"/>
                </a:solidFill>
              </a:rPr>
              <a:t>优先级、协议号、源</a:t>
            </a:r>
            <a:r>
              <a:rPr lang="en-US" altLang="zh-CN" b="1" kern="0">
                <a:solidFill>
                  <a:srgbClr val="556076"/>
                </a:solidFill>
              </a:rPr>
              <a:t>/</a:t>
            </a:r>
            <a:r>
              <a:rPr lang="zh-CN" altLang="en-US" b="1" kern="0">
                <a:solidFill>
                  <a:srgbClr val="556076"/>
                </a:solidFill>
              </a:rPr>
              <a:t>目的端口号等等。</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作用：</a:t>
            </a:r>
            <a:r>
              <a:rPr lang="en-US" altLang="zh-CN" b="1" kern="0">
                <a:solidFill>
                  <a:srgbClr val="556076"/>
                </a:solidFill>
              </a:rPr>
              <a:t>QoS</a:t>
            </a:r>
            <a:r>
              <a:rPr lang="zh-CN" altLang="en-US" b="1" kern="0">
                <a:solidFill>
                  <a:srgbClr val="556076"/>
                </a:solidFill>
              </a:rPr>
              <a:t>执行服务的基础</a:t>
            </a:r>
            <a:endParaRPr lang="en-US" altLang="zh-CN" b="1" kern="0">
              <a:solidFill>
                <a:srgbClr val="556076"/>
              </a:solidFill>
            </a:endParaRPr>
          </a:p>
          <a:p>
            <a:pPr marL="342900" indent="-342900" fontAlgn="ctr">
              <a:spcBef>
                <a:spcPct val="10000"/>
              </a:spcBef>
              <a:spcAft>
                <a:spcPct val="10000"/>
              </a:spcAft>
            </a:pPr>
            <a:r>
              <a:rPr lang="en-US" altLang="zh-CN" b="1" kern="0">
                <a:solidFill>
                  <a:srgbClr val="556076"/>
                </a:solidFill>
              </a:rPr>
              <a:t>	</a:t>
            </a:r>
            <a:r>
              <a:rPr lang="zh-CN" altLang="en-US" b="1" kern="0">
                <a:solidFill>
                  <a:srgbClr val="556076"/>
                </a:solidFill>
              </a:rPr>
              <a:t>处理：根据分类结果交给其他模块处理或者打标记（着色）供核心网络使用</a:t>
            </a:r>
            <a:endParaRPr lang="en-US" altLang="zh-CN" b="1" kern="0">
              <a:solidFill>
                <a:srgbClr val="556076"/>
              </a:solidFill>
            </a:endParaRPr>
          </a:p>
          <a:p>
            <a:pPr marL="342900" indent="-342900" fontAlgn="ctr">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 </a:t>
            </a:r>
            <a:r>
              <a:rPr lang="en-US" altLang="zh-CN" sz="1600"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endParaRPr lang="en-US" altLang="zh-CN" sz="1600" b="1" kern="0">
              <a:solidFill>
                <a:srgbClr val="556076"/>
              </a:solidFill>
            </a:endParaRPr>
          </a:p>
          <a:p>
            <a:pPr marL="342900" indent="-342900" fontAlgn="ctr">
              <a:lnSpc>
                <a:spcPct val="150000"/>
              </a:lnSpc>
              <a:spcBef>
                <a:spcPct val="10000"/>
              </a:spcBef>
              <a:spcAft>
                <a:spcPct val="10000"/>
              </a:spcAft>
            </a:pPr>
            <a:r>
              <a:rPr lang="en-US" altLang="zh-CN" sz="1600" b="1" kern="0">
                <a:solidFill>
                  <a:srgbClr val="556076"/>
                </a:solidFill>
              </a:rPr>
              <a:t>	</a:t>
            </a:r>
          </a:p>
          <a:p>
            <a:pPr marL="342900" indent="-342900" fontAlgn="ctr">
              <a:lnSpc>
                <a:spcPct val="150000"/>
              </a:lnSpc>
              <a:spcBef>
                <a:spcPct val="10000"/>
              </a:spcBef>
              <a:spcAft>
                <a:spcPct val="10000"/>
              </a:spcAft>
            </a:pPr>
            <a:r>
              <a:rPr lang="en-US" altLang="zh-CN" sz="1600" b="1" kern="0">
                <a:solidFill>
                  <a:srgbClr val="556076"/>
                </a:solidFill>
              </a:rPr>
              <a:t>    </a:t>
            </a:r>
          </a:p>
        </p:txBody>
      </p:sp>
      <p:pic>
        <p:nvPicPr>
          <p:cNvPr id="1027" name="Picture 3"/>
          <p:cNvPicPr>
            <a:picLocks noChangeAspect="1" noChangeArrowheads="1"/>
          </p:cNvPicPr>
          <p:nvPr/>
        </p:nvPicPr>
        <p:blipFill>
          <a:blip r:embed="rId3" cstate="print"/>
          <a:srcRect/>
          <a:stretch>
            <a:fillRect/>
          </a:stretch>
        </p:blipFill>
        <p:spPr bwMode="auto">
          <a:xfrm>
            <a:off x="1403648" y="4077072"/>
            <a:ext cx="6804248" cy="258200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a:t>
            </a:r>
          </a:p>
          <a:p>
            <a:pPr marL="342900" indent="-342900" fontAlgn="ctr">
              <a:lnSpc>
                <a:spcPct val="150000"/>
              </a:lnSpc>
              <a:spcBef>
                <a:spcPct val="10000"/>
              </a:spcBef>
              <a:spcAft>
                <a:spcPct val="10000"/>
              </a:spcAft>
            </a:pPr>
            <a:r>
              <a:rPr lang="zh-CN" altLang="en-US" b="1" kern="0">
                <a:solidFill>
                  <a:srgbClr val="556076"/>
                </a:solidFill>
              </a:rPr>
              <a:t>      根据</a:t>
            </a:r>
            <a:r>
              <a:rPr lang="en-US" altLang="zh-CN" b="1" kern="0">
                <a:solidFill>
                  <a:srgbClr val="556076"/>
                </a:solidFill>
              </a:rPr>
              <a:t>IEEE 802.1Q</a:t>
            </a:r>
            <a:r>
              <a:rPr lang="zh-CN" altLang="en-US" b="1" kern="0">
                <a:solidFill>
                  <a:srgbClr val="556076"/>
                </a:solidFill>
              </a:rPr>
              <a:t>定义，</a:t>
            </a:r>
            <a:r>
              <a:rPr lang="en-US" altLang="zh-CN" b="1" kern="0">
                <a:solidFill>
                  <a:srgbClr val="556076"/>
                </a:solidFill>
              </a:rPr>
              <a:t>VLAN</a:t>
            </a:r>
            <a:r>
              <a:rPr lang="zh-CN" altLang="en-US" b="1" kern="0">
                <a:solidFill>
                  <a:srgbClr val="556076"/>
                </a:solidFill>
              </a:rPr>
              <a:t>帧头中的</a:t>
            </a:r>
            <a:r>
              <a:rPr lang="en-US" altLang="zh-CN" b="1" kern="0">
                <a:solidFill>
                  <a:srgbClr val="556076"/>
                </a:solidFill>
              </a:rPr>
              <a:t>PRI</a:t>
            </a:r>
            <a:r>
              <a:rPr lang="zh-CN" altLang="en-US" b="1" kern="0">
                <a:solidFill>
                  <a:srgbClr val="556076"/>
                </a:solidFill>
              </a:rPr>
              <a:t>字段（即</a:t>
            </a:r>
            <a:r>
              <a:rPr lang="en-US" altLang="zh-CN" b="1" kern="0">
                <a:solidFill>
                  <a:srgbClr val="556076"/>
                </a:solidFill>
              </a:rPr>
              <a:t>802.1p</a:t>
            </a:r>
            <a:r>
              <a:rPr lang="zh-CN" altLang="en-US" b="1" kern="0">
                <a:solidFill>
                  <a:srgbClr val="556076"/>
                </a:solidFill>
              </a:rPr>
              <a:t>优先级），或称为</a:t>
            </a:r>
            <a:r>
              <a:rPr lang="en-US" altLang="zh-CN" b="1" kern="0" err="1">
                <a:solidFill>
                  <a:srgbClr val="556076"/>
                </a:solidFill>
              </a:rPr>
              <a:t>CoS</a:t>
            </a:r>
            <a:r>
              <a:rPr lang="zh-CN" altLang="en-US" b="1" kern="0">
                <a:solidFill>
                  <a:srgbClr val="556076"/>
                </a:solidFill>
              </a:rPr>
              <a:t>（</a:t>
            </a:r>
            <a:r>
              <a:rPr lang="en-US" altLang="zh-CN" b="1" kern="0">
                <a:solidFill>
                  <a:srgbClr val="556076"/>
                </a:solidFill>
              </a:rPr>
              <a:t>Class of Service</a:t>
            </a:r>
            <a:r>
              <a:rPr lang="zh-CN" altLang="en-US" b="1" kern="0">
                <a:solidFill>
                  <a:srgbClr val="556076"/>
                </a:solidFill>
              </a:rPr>
              <a:t>）字段，标识了服务质量需求。</a:t>
            </a:r>
            <a:r>
              <a:rPr lang="en-US" altLang="zh-CN" b="1" kern="0">
                <a:solidFill>
                  <a:srgbClr val="556076"/>
                </a:solidFill>
              </a:rPr>
              <a:t>VLAN</a:t>
            </a:r>
            <a:r>
              <a:rPr lang="zh-CN" altLang="en-US" b="1" kern="0">
                <a:solidFill>
                  <a:srgbClr val="556076"/>
                </a:solidFill>
              </a:rPr>
              <a:t>帧中的</a:t>
            </a:r>
            <a:r>
              <a:rPr lang="en-US" altLang="zh-CN" b="1" kern="0">
                <a:solidFill>
                  <a:srgbClr val="556076"/>
                </a:solidFill>
              </a:rPr>
              <a:t>PRI</a:t>
            </a:r>
            <a:r>
              <a:rPr lang="zh-CN" altLang="en-US" b="1" kern="0">
                <a:solidFill>
                  <a:srgbClr val="556076"/>
                </a:solidFill>
              </a:rPr>
              <a:t>字段位置如图</a:t>
            </a:r>
            <a:r>
              <a:rPr lang="en-US" altLang="zh-CN" b="1" kern="0">
                <a:solidFill>
                  <a:srgbClr val="556076"/>
                </a:solidFill>
              </a:rPr>
              <a:t>1</a:t>
            </a:r>
            <a:r>
              <a:rPr lang="zh-CN" altLang="en-US" b="1" kern="0">
                <a:solidFill>
                  <a:srgbClr val="556076"/>
                </a:solidFill>
              </a:rPr>
              <a:t>所示</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r>
              <a:rPr lang="zh-CN" altLang="en-US" b="1" kern="0">
                <a:solidFill>
                  <a:srgbClr val="556076"/>
                </a:solidFill>
              </a:rPr>
              <a:t>在</a:t>
            </a:r>
            <a:r>
              <a:rPr lang="en-US" altLang="zh-CN" b="1" kern="0">
                <a:solidFill>
                  <a:srgbClr val="556076"/>
                </a:solidFill>
              </a:rPr>
              <a:t>802.1Q</a:t>
            </a:r>
            <a:r>
              <a:rPr lang="zh-CN" altLang="en-US" b="1" kern="0">
                <a:solidFill>
                  <a:srgbClr val="556076"/>
                </a:solidFill>
              </a:rPr>
              <a:t>头部中包含</a:t>
            </a:r>
            <a:r>
              <a:rPr lang="en-US" altLang="zh-CN" b="1" kern="0">
                <a:solidFill>
                  <a:srgbClr val="556076"/>
                </a:solidFill>
              </a:rPr>
              <a:t>3</a:t>
            </a:r>
            <a:r>
              <a:rPr lang="zh-CN" altLang="en-US" b="1" kern="0">
                <a:solidFill>
                  <a:srgbClr val="556076"/>
                </a:solidFill>
              </a:rPr>
              <a:t>比特长的</a:t>
            </a:r>
            <a:r>
              <a:rPr lang="en-US" altLang="zh-CN" b="1" kern="0">
                <a:solidFill>
                  <a:srgbClr val="556076"/>
                </a:solidFill>
              </a:rPr>
              <a:t>PRI</a:t>
            </a:r>
            <a:r>
              <a:rPr lang="zh-CN" altLang="en-US" b="1" kern="0">
                <a:solidFill>
                  <a:srgbClr val="556076"/>
                </a:solidFill>
              </a:rPr>
              <a:t>字段。</a:t>
            </a:r>
            <a:r>
              <a:rPr lang="en-US" altLang="zh-CN" b="1" kern="0">
                <a:solidFill>
                  <a:srgbClr val="556076"/>
                </a:solidFill>
              </a:rPr>
              <a:t>PRI</a:t>
            </a:r>
            <a:r>
              <a:rPr lang="zh-CN" altLang="en-US" b="1" kern="0">
                <a:solidFill>
                  <a:srgbClr val="556076"/>
                </a:solidFill>
              </a:rPr>
              <a:t>字段定义了</a:t>
            </a:r>
            <a:r>
              <a:rPr lang="en-US" altLang="zh-CN" b="1" kern="0">
                <a:solidFill>
                  <a:srgbClr val="556076"/>
                </a:solidFill>
              </a:rPr>
              <a:t>8</a:t>
            </a:r>
            <a:r>
              <a:rPr lang="zh-CN" altLang="en-US" b="1" kern="0">
                <a:solidFill>
                  <a:srgbClr val="556076"/>
                </a:solidFill>
              </a:rPr>
              <a:t>种业务优先级</a:t>
            </a:r>
            <a:r>
              <a:rPr lang="en-US" altLang="zh-CN" b="1" kern="0" err="1">
                <a:solidFill>
                  <a:srgbClr val="556076"/>
                </a:solidFill>
              </a:rPr>
              <a:t>CoS</a:t>
            </a:r>
            <a:r>
              <a:rPr lang="zh-CN" altLang="en-US" b="1" kern="0">
                <a:solidFill>
                  <a:srgbClr val="556076"/>
                </a:solidFill>
              </a:rPr>
              <a:t>，按照优先级从高到低顺序取值为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a:t>
            </a:r>
            <a:r>
              <a:rPr lang="en-US" altLang="zh-CN" b="1" kern="0">
                <a:solidFill>
                  <a:srgbClr val="556076"/>
                </a:solidFill>
              </a:rPr>
              <a:t>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1026" name="Picture 2"/>
          <p:cNvPicPr>
            <a:picLocks noChangeAspect="1" noChangeArrowheads="1"/>
          </p:cNvPicPr>
          <p:nvPr/>
        </p:nvPicPr>
        <p:blipFill>
          <a:blip r:embed="rId3" cstate="print"/>
          <a:srcRect/>
          <a:stretch>
            <a:fillRect/>
          </a:stretch>
        </p:blipFill>
        <p:spPr bwMode="auto">
          <a:xfrm>
            <a:off x="1979712" y="3068960"/>
            <a:ext cx="4829175" cy="18002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pPr>
            <a:r>
              <a:rPr lang="en-US" altLang="zh-CN" b="1" kern="0">
                <a:solidFill>
                  <a:srgbClr val="556076"/>
                </a:solidFill>
              </a:rPr>
              <a:t>      VLAN</a:t>
            </a:r>
            <a:r>
              <a:rPr lang="zh-CN" altLang="en-US" b="1" kern="0">
                <a:solidFill>
                  <a:srgbClr val="556076"/>
                </a:solidFill>
              </a:rPr>
              <a:t>帧头中的</a:t>
            </a:r>
            <a:r>
              <a:rPr lang="en-US" altLang="zh-CN" b="1" kern="0">
                <a:solidFill>
                  <a:srgbClr val="556076"/>
                </a:solidFill>
              </a:rPr>
              <a:t>802.1p</a:t>
            </a:r>
            <a:r>
              <a:rPr lang="zh-CN" altLang="en-US" b="1" kern="0">
                <a:solidFill>
                  <a:srgbClr val="556076"/>
                </a:solidFill>
              </a:rPr>
              <a:t>优先级又叫做</a:t>
            </a:r>
            <a:r>
              <a:rPr lang="en-US" altLang="zh-CN" b="1" kern="0">
                <a:solidFill>
                  <a:srgbClr val="556076"/>
                </a:solidFill>
              </a:rPr>
              <a:t>COS</a:t>
            </a:r>
            <a:r>
              <a:rPr lang="zh-CN" altLang="en-US" b="1" kern="0">
                <a:solidFill>
                  <a:srgbClr val="556076"/>
                </a:solidFill>
              </a:rPr>
              <a:t>，</a:t>
            </a:r>
            <a:r>
              <a:rPr lang="en-US" altLang="zh-CN" b="1" kern="0">
                <a:solidFill>
                  <a:srgbClr val="556076"/>
                </a:solidFill>
              </a:rPr>
              <a:t>COS</a:t>
            </a:r>
            <a:r>
              <a:rPr lang="zh-CN" altLang="en-US" b="1" kern="0">
                <a:solidFill>
                  <a:srgbClr val="556076"/>
                </a:solidFill>
              </a:rPr>
              <a:t>中每个级别的作用如下图：</a:t>
            </a:r>
          </a:p>
          <a:p>
            <a:pPr marL="342900" indent="-342900" fontAlgn="ctr">
              <a:lnSpc>
                <a:spcPct val="150000"/>
              </a:lnSpc>
              <a:spcBef>
                <a:spcPct val="10000"/>
              </a:spcBef>
              <a:spcAft>
                <a:spcPct val="10000"/>
              </a:spcAft>
            </a:pPr>
            <a:r>
              <a:rPr lang="zh-CN" altLang="en-US" b="1" kern="0">
                <a:solidFill>
                  <a:srgbClr val="556076"/>
                </a:solidFill>
              </a:rPr>
              <a:t>      </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a:t>      </a:t>
            </a:r>
            <a:endParaRPr lang="en-US" altLang="zh-CN"/>
          </a:p>
          <a:p>
            <a:pPr marL="342900" indent="-342900" fontAlgn="ctr">
              <a:lnSpc>
                <a:spcPct val="150000"/>
              </a:lnSpc>
              <a:spcBef>
                <a:spcPct val="10000"/>
              </a:spcBef>
              <a:spcAft>
                <a:spcPct val="10000"/>
              </a:spcAft>
            </a:pPr>
            <a:r>
              <a:rPr lang="en-US" altLang="zh-CN" b="1" kern="0">
                <a:solidFill>
                  <a:srgbClr val="556076"/>
                </a:solidFill>
              </a:rPr>
              <a:t>      </a:t>
            </a: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pPr>
            <a:r>
              <a:rPr lang="zh-CN" altLang="en-US" b="1" kern="0">
                <a:solidFill>
                  <a:srgbClr val="556076"/>
                </a:solidFill>
              </a:rPr>
              <a:t>      其中</a:t>
            </a:r>
            <a:r>
              <a:rPr lang="en-US" altLang="zh-CN" b="1" kern="0">
                <a:solidFill>
                  <a:srgbClr val="556076"/>
                </a:solidFill>
              </a:rPr>
              <a:t>COS</a:t>
            </a:r>
            <a:r>
              <a:rPr lang="zh-CN" altLang="en-US" b="1" kern="0">
                <a:solidFill>
                  <a:srgbClr val="556076"/>
                </a:solidFill>
              </a:rPr>
              <a:t>值为</a:t>
            </a:r>
            <a:r>
              <a:rPr lang="en-US" altLang="zh-CN" b="1" kern="0">
                <a:solidFill>
                  <a:srgbClr val="556076"/>
                </a:solidFill>
              </a:rPr>
              <a:t>6</a:t>
            </a:r>
            <a:r>
              <a:rPr lang="zh-CN" altLang="en-US" b="1" kern="0">
                <a:solidFill>
                  <a:srgbClr val="556076"/>
                </a:solidFill>
              </a:rPr>
              <a:t>和</a:t>
            </a:r>
            <a:r>
              <a:rPr lang="en-US" altLang="zh-CN" b="1" kern="0">
                <a:solidFill>
                  <a:srgbClr val="556076"/>
                </a:solidFill>
              </a:rPr>
              <a:t>7</a:t>
            </a:r>
            <a:r>
              <a:rPr lang="zh-CN" altLang="en-US" b="1" kern="0">
                <a:solidFill>
                  <a:srgbClr val="556076"/>
                </a:solidFill>
              </a:rPr>
              <a:t>的作保留位，主要用于保障 </a:t>
            </a:r>
            <a:r>
              <a:rPr lang="en-US" altLang="zh-CN" b="1" kern="0">
                <a:solidFill>
                  <a:srgbClr val="556076"/>
                </a:solidFill>
              </a:rPr>
              <a:t>STP</a:t>
            </a:r>
            <a:r>
              <a:rPr lang="zh-CN" altLang="en-US" b="1" kern="0">
                <a:solidFill>
                  <a:srgbClr val="556076"/>
                </a:solidFill>
              </a:rPr>
              <a:t>报文、</a:t>
            </a:r>
            <a:r>
              <a:rPr lang="en-US" altLang="zh-CN" b="1" kern="0">
                <a:solidFill>
                  <a:srgbClr val="556076"/>
                </a:solidFill>
              </a:rPr>
              <a:t>LACP</a:t>
            </a:r>
            <a:r>
              <a:rPr lang="zh-CN" altLang="en-US" b="1" kern="0">
                <a:solidFill>
                  <a:srgbClr val="556076"/>
                </a:solidFill>
              </a:rPr>
              <a:t>报文等控制面报文的传输，如果这些报文无法接收会引起协议中断。</a:t>
            </a: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2771800" y="1556792"/>
            <a:ext cx="3124200" cy="37719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buFontTx/>
              <a:buChar char="•"/>
            </a:pPr>
            <a:r>
              <a:rPr lang="en-US" altLang="zh-CN" b="1" kern="0">
                <a:solidFill>
                  <a:srgbClr val="556076"/>
                </a:solidFill>
              </a:rPr>
              <a:t>IP</a:t>
            </a:r>
            <a:r>
              <a:rPr lang="zh-CN" altLang="en-US" b="1" kern="0">
                <a:solidFill>
                  <a:srgbClr val="556076"/>
                </a:solidFill>
              </a:rPr>
              <a:t>报文头中的</a:t>
            </a:r>
            <a:r>
              <a:rPr lang="en-US" altLang="zh-CN" b="1" kern="0">
                <a:solidFill>
                  <a:srgbClr val="556076"/>
                </a:solidFill>
              </a:rPr>
              <a:t>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a:t>
            </a:r>
          </a:p>
          <a:p>
            <a:r>
              <a:rPr lang="en-US" altLang="zh-CN" b="1" kern="0">
                <a:solidFill>
                  <a:srgbClr val="556076"/>
                </a:solidFill>
              </a:rPr>
              <a:t>      </a:t>
            </a:r>
            <a:r>
              <a:rPr lang="zh-CN" altLang="en-US" b="1" kern="0">
                <a:solidFill>
                  <a:srgbClr val="556076"/>
                </a:solidFill>
              </a:rPr>
              <a:t>根据</a:t>
            </a:r>
            <a:r>
              <a:rPr lang="en-US" altLang="zh-CN" b="1" kern="0">
                <a:solidFill>
                  <a:srgbClr val="556076"/>
                </a:solidFill>
              </a:rPr>
              <a:t>IEEE 802.1Q</a:t>
            </a:r>
            <a:r>
              <a:rPr lang="zh-CN" altLang="en-US" b="1" kern="0">
                <a:solidFill>
                  <a:srgbClr val="556076"/>
                </a:solidFill>
              </a:rPr>
              <a:t>定义， </a:t>
            </a:r>
            <a:r>
              <a:rPr lang="en-US" altLang="zh-CN" b="1" kern="0">
                <a:solidFill>
                  <a:srgbClr val="556076"/>
                </a:solidFill>
              </a:rPr>
              <a:t>RFC 791</a:t>
            </a:r>
            <a:r>
              <a:rPr lang="zh-CN" altLang="en-US" b="1" kern="0">
                <a:solidFill>
                  <a:srgbClr val="556076"/>
                </a:solidFill>
              </a:rPr>
              <a:t>中将</a:t>
            </a:r>
            <a:r>
              <a:rPr lang="en-US" altLang="zh-CN" b="1" kern="0">
                <a:solidFill>
                  <a:srgbClr val="556076"/>
                </a:solidFill>
              </a:rPr>
              <a:t>IP</a:t>
            </a:r>
            <a:r>
              <a:rPr lang="zh-CN" altLang="en-US" b="1" kern="0">
                <a:solidFill>
                  <a:srgbClr val="556076"/>
                </a:solidFill>
              </a:rPr>
              <a:t>报文头中的</a:t>
            </a:r>
            <a:r>
              <a:rPr lang="en-US" altLang="zh-CN" b="1" kern="0" err="1">
                <a:solidFill>
                  <a:srgbClr val="556076"/>
                </a:solidFill>
              </a:rPr>
              <a:t>ToS</a:t>
            </a:r>
            <a:r>
              <a:rPr lang="zh-CN" altLang="en-US" b="1" kern="0">
                <a:solidFill>
                  <a:srgbClr val="556076"/>
                </a:solidFill>
              </a:rPr>
              <a:t>域的最高</a:t>
            </a:r>
            <a:r>
              <a:rPr lang="en-US" altLang="zh-CN" b="1" kern="0">
                <a:solidFill>
                  <a:srgbClr val="556076"/>
                </a:solidFill>
              </a:rPr>
              <a:t>3</a:t>
            </a:r>
            <a:r>
              <a:rPr lang="zh-CN" altLang="en-US" b="1" kern="0">
                <a:solidFill>
                  <a:srgbClr val="556076"/>
                </a:solidFill>
              </a:rPr>
              <a:t>位称为</a:t>
            </a:r>
            <a:endParaRPr lang="en-US" altLang="zh-CN" b="1" kern="0">
              <a:solidFill>
                <a:srgbClr val="556076"/>
              </a:solidFill>
            </a:endParaRPr>
          </a:p>
          <a:p>
            <a:r>
              <a:rPr lang="en-US" altLang="zh-CN" b="1" kern="0">
                <a:solidFill>
                  <a:srgbClr val="556076"/>
                </a:solidFill>
              </a:rPr>
              <a:t>      Precedence</a:t>
            </a:r>
            <a:r>
              <a:rPr lang="zh-CN" altLang="en-US" b="1" kern="0">
                <a:solidFill>
                  <a:srgbClr val="556076"/>
                </a:solidFill>
              </a:rPr>
              <a:t>字段，标识</a:t>
            </a:r>
            <a:r>
              <a:rPr lang="en-US" altLang="zh-CN" b="1" kern="0">
                <a:solidFill>
                  <a:srgbClr val="556076"/>
                </a:solidFill>
              </a:rPr>
              <a:t>8</a:t>
            </a:r>
            <a:r>
              <a:rPr lang="zh-CN" altLang="en-US" b="1" kern="0">
                <a:solidFill>
                  <a:srgbClr val="556076"/>
                </a:solidFill>
              </a:rPr>
              <a:t>个</a:t>
            </a:r>
            <a:r>
              <a:rPr lang="en-US" altLang="zh-CN" b="1" kern="0">
                <a:solidFill>
                  <a:srgbClr val="556076"/>
                </a:solidFill>
              </a:rPr>
              <a:t>IP</a:t>
            </a:r>
            <a:r>
              <a:rPr lang="zh-CN" altLang="en-US" b="1" kern="0">
                <a:solidFill>
                  <a:srgbClr val="556076"/>
                </a:solidFill>
              </a:rPr>
              <a:t>优先级，从高到低顺序取值为</a:t>
            </a:r>
            <a:r>
              <a:rPr lang="en-US" altLang="zh-CN" b="1" kern="0">
                <a:solidFill>
                  <a:srgbClr val="556076"/>
                </a:solidFill>
              </a:rPr>
              <a:t>7</a:t>
            </a:r>
            <a:r>
              <a:rPr lang="zh-CN" altLang="en-US" b="1" kern="0">
                <a:solidFill>
                  <a:srgbClr val="556076"/>
                </a:solidFill>
              </a:rPr>
              <a:t>、</a:t>
            </a:r>
            <a:r>
              <a:rPr lang="en-US" altLang="zh-CN" b="1" kern="0">
                <a:solidFill>
                  <a:srgbClr val="556076"/>
                </a:solidFill>
              </a:rPr>
              <a:t>6</a:t>
            </a:r>
            <a:r>
              <a:rPr lang="zh-CN" altLang="en-US" b="1" kern="0">
                <a:solidFill>
                  <a:srgbClr val="556076"/>
                </a:solidFill>
              </a:rPr>
              <a:t>、</a:t>
            </a:r>
            <a:r>
              <a:rPr lang="en-US" altLang="zh-CN" b="1" kern="0">
                <a:solidFill>
                  <a:srgbClr val="556076"/>
                </a:solidFill>
              </a:rPr>
              <a:t>5</a:t>
            </a:r>
            <a:r>
              <a:rPr lang="zh-CN" altLang="en-US" b="1" kern="0">
                <a:solidFill>
                  <a:srgbClr val="556076"/>
                </a:solidFill>
              </a:rPr>
              <a:t>、</a:t>
            </a:r>
            <a:r>
              <a:rPr lang="en-US" altLang="zh-CN" b="1" kern="0">
                <a:solidFill>
                  <a:srgbClr val="556076"/>
                </a:solidFill>
              </a:rPr>
              <a:t>4</a:t>
            </a:r>
            <a:r>
              <a:rPr lang="zh-CN" altLang="en-US" b="1" kern="0">
                <a:solidFill>
                  <a:srgbClr val="556076"/>
                </a:solidFill>
              </a:rPr>
              <a:t>、</a:t>
            </a:r>
            <a:r>
              <a:rPr lang="en-US" altLang="zh-CN" b="1" kern="0">
                <a:solidFill>
                  <a:srgbClr val="556076"/>
                </a:solidFill>
              </a:rPr>
              <a:t>3</a:t>
            </a:r>
            <a:r>
              <a:rPr lang="zh-CN" altLang="en-US" b="1" kern="0">
                <a:solidFill>
                  <a:srgbClr val="556076"/>
                </a:solidFill>
              </a:rPr>
              <a:t>、</a:t>
            </a:r>
            <a:r>
              <a:rPr lang="en-US" altLang="zh-CN" b="1" kern="0">
                <a:solidFill>
                  <a:srgbClr val="556076"/>
                </a:solidFill>
              </a:rPr>
              <a:t>2</a:t>
            </a:r>
            <a:r>
              <a:rPr lang="zh-CN" altLang="en-US" b="1" kern="0">
                <a:solidFill>
                  <a:srgbClr val="556076"/>
                </a:solidFill>
              </a:rPr>
              <a:t>、  </a:t>
            </a:r>
            <a:endParaRPr lang="en-US" altLang="zh-CN" b="1" kern="0">
              <a:solidFill>
                <a:srgbClr val="556076"/>
              </a:solidFill>
            </a:endParaRPr>
          </a:p>
          <a:p>
            <a:r>
              <a:rPr lang="en-US" altLang="zh-CN" b="1" kern="0">
                <a:solidFill>
                  <a:srgbClr val="556076"/>
                </a:solidFill>
              </a:rPr>
              <a:t>      1</a:t>
            </a:r>
            <a:r>
              <a:rPr lang="zh-CN" altLang="en-US" b="1" kern="0">
                <a:solidFill>
                  <a:srgbClr val="556076"/>
                </a:solidFill>
              </a:rPr>
              <a:t>和</a:t>
            </a:r>
            <a:r>
              <a:rPr lang="en-US" altLang="zh-CN" b="1" kern="0">
                <a:solidFill>
                  <a:srgbClr val="556076"/>
                </a:solidFill>
              </a:rPr>
              <a:t>0</a:t>
            </a:r>
            <a:r>
              <a:rPr lang="zh-CN" altLang="en-US" b="1" kern="0">
                <a:solidFill>
                  <a:srgbClr val="556076"/>
                </a:solidFill>
              </a:rPr>
              <a:t>。</a:t>
            </a:r>
            <a:endParaRPr lang="en-US" altLang="zh-CN" b="1" kern="0">
              <a:solidFill>
                <a:srgbClr val="556076"/>
              </a:solidFill>
            </a:endParaRPr>
          </a:p>
          <a:p>
            <a:endParaRPr lang="zh-CN" altLang="en-US" b="1" kern="0">
              <a:solidFill>
                <a:srgbClr val="556076"/>
              </a:solidFill>
            </a:endParaRPr>
          </a:p>
          <a:p>
            <a:pPr algn="just"/>
            <a:r>
              <a:rPr lang="en-US" altLang="zh-CN" b="1" kern="0">
                <a:solidFill>
                  <a:srgbClr val="556076"/>
                </a:solidFill>
              </a:rPr>
              <a:t>      RFC 2474</a:t>
            </a:r>
            <a:r>
              <a:rPr lang="zh-CN" altLang="en-US" b="1" kern="0">
                <a:solidFill>
                  <a:srgbClr val="556076"/>
                </a:solidFill>
              </a:rPr>
              <a:t>又重新定义了</a:t>
            </a:r>
            <a:r>
              <a:rPr lang="en-US" altLang="zh-CN" b="1" kern="0" err="1">
                <a:solidFill>
                  <a:srgbClr val="556076"/>
                </a:solidFill>
              </a:rPr>
              <a:t>ToS</a:t>
            </a:r>
            <a:r>
              <a:rPr lang="zh-CN" altLang="en-US" b="1" kern="0">
                <a:solidFill>
                  <a:srgbClr val="556076"/>
                </a:solidFill>
              </a:rPr>
              <a:t>域，将</a:t>
            </a:r>
            <a:r>
              <a:rPr lang="en-US" altLang="zh-CN" b="1" kern="0">
                <a:solidFill>
                  <a:srgbClr val="556076"/>
                </a:solidFill>
              </a:rPr>
              <a:t>0</a:t>
            </a:r>
            <a:r>
              <a:rPr lang="zh-CN" altLang="en-US" b="1" kern="0">
                <a:solidFill>
                  <a:srgbClr val="556076"/>
                </a:solidFill>
              </a:rPr>
              <a:t>位～</a:t>
            </a:r>
            <a:r>
              <a:rPr lang="en-US" altLang="zh-CN" b="1" kern="0">
                <a:solidFill>
                  <a:srgbClr val="556076"/>
                </a:solidFill>
              </a:rPr>
              <a:t>5</a:t>
            </a:r>
            <a:r>
              <a:rPr lang="zh-CN" altLang="en-US" b="1" kern="0">
                <a:solidFill>
                  <a:srgbClr val="556076"/>
                </a:solidFill>
              </a:rPr>
              <a:t>位改名为</a:t>
            </a:r>
            <a:r>
              <a:rPr lang="en-US" altLang="zh-CN" b="1" kern="0">
                <a:solidFill>
                  <a:srgbClr val="556076"/>
                </a:solidFill>
              </a:rPr>
              <a:t>DSCP</a:t>
            </a:r>
            <a:r>
              <a:rPr lang="zh-CN" altLang="en-US" b="1" kern="0">
                <a:solidFill>
                  <a:srgbClr val="556076"/>
                </a:solidFill>
              </a:rPr>
              <a:t>字段，</a:t>
            </a:r>
            <a:r>
              <a:rPr lang="en-US" altLang="zh-CN" b="1" kern="0">
                <a:solidFill>
                  <a:srgbClr val="556076"/>
                </a:solidFill>
              </a:rPr>
              <a:t>6</a:t>
            </a:r>
            <a:r>
              <a:rPr lang="zh-CN" altLang="en-US" b="1" kern="0">
                <a:solidFill>
                  <a:srgbClr val="556076"/>
                </a:solidFill>
              </a:rPr>
              <a:t>位和</a:t>
            </a:r>
            <a:r>
              <a:rPr lang="en-US" altLang="zh-CN" b="1" kern="0">
                <a:solidFill>
                  <a:srgbClr val="556076"/>
                </a:solidFill>
              </a:rPr>
              <a:t>7</a:t>
            </a:r>
            <a:r>
              <a:rPr lang="zh-CN" altLang="en-US" b="1" kern="0">
                <a:solidFill>
                  <a:srgbClr val="556076"/>
                </a:solidFill>
              </a:rPr>
              <a:t>位是保</a:t>
            </a:r>
            <a:endParaRPr lang="en-US" altLang="zh-CN" b="1" kern="0">
              <a:solidFill>
                <a:srgbClr val="556076"/>
              </a:solidFill>
            </a:endParaRPr>
          </a:p>
          <a:p>
            <a:pPr algn="just"/>
            <a:r>
              <a:rPr lang="zh-CN" altLang="en-US" b="1" kern="0">
                <a:solidFill>
                  <a:srgbClr val="556076"/>
                </a:solidFill>
              </a:rPr>
              <a:t>      留位（用于流控制）。</a:t>
            </a:r>
            <a:endParaRPr lang="en-US" altLang="zh-CN" b="1" kern="0">
              <a:solidFill>
                <a:srgbClr val="556076"/>
              </a:solidFill>
            </a:endParaRPr>
          </a:p>
          <a:p>
            <a:pPr algn="just"/>
            <a:endParaRPr lang="zh-CN" altLang="en-US" b="1" kern="0">
              <a:solidFill>
                <a:srgbClr val="556076"/>
              </a:solidFill>
            </a:endParaRPr>
          </a:p>
          <a:p>
            <a:pPr algn="just"/>
            <a:r>
              <a:rPr lang="en-US" altLang="zh-CN" b="1" kern="0">
                <a:solidFill>
                  <a:srgbClr val="556076"/>
                </a:solidFill>
              </a:rPr>
              <a:t>      IP Precedence</a:t>
            </a:r>
            <a:r>
              <a:rPr lang="zh-CN" altLang="en-US" b="1" kern="0">
                <a:solidFill>
                  <a:srgbClr val="556076"/>
                </a:solidFill>
              </a:rPr>
              <a:t>字段和</a:t>
            </a:r>
            <a:r>
              <a:rPr lang="en-US" altLang="zh-CN" b="1" kern="0">
                <a:solidFill>
                  <a:srgbClr val="556076"/>
                </a:solidFill>
              </a:rPr>
              <a:t>DSCP</a:t>
            </a:r>
            <a:r>
              <a:rPr lang="zh-CN" altLang="en-US" b="1" kern="0">
                <a:solidFill>
                  <a:srgbClr val="556076"/>
                </a:solidFill>
              </a:rPr>
              <a:t>字段在报文中的位置如图</a:t>
            </a:r>
            <a:r>
              <a:rPr lang="en-US" altLang="zh-CN" b="1" kern="0">
                <a:solidFill>
                  <a:srgbClr val="556076"/>
                </a:solidFill>
              </a:rPr>
              <a:t>2</a:t>
            </a:r>
            <a:r>
              <a:rPr lang="zh-CN" altLang="en-US" b="1" kern="0">
                <a:solidFill>
                  <a:srgbClr val="556076"/>
                </a:solidFill>
              </a:rPr>
              <a:t>所示。</a:t>
            </a:r>
          </a:p>
          <a:p>
            <a:pPr marL="342900" indent="-342900" fontAlgn="ctr">
              <a:lnSpc>
                <a:spcPct val="150000"/>
              </a:lnSpc>
              <a:spcBef>
                <a:spcPct val="10000"/>
              </a:spcBef>
              <a:spcAft>
                <a:spcPct val="10000"/>
              </a:spcAft>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en-US" altLang="zh-CN" b="1" kern="0">
              <a:solidFill>
                <a:srgbClr val="556076"/>
              </a:solidFill>
            </a:endParaRPr>
          </a:p>
          <a:p>
            <a:pPr marL="342900" indent="-342900" fontAlgn="ctr">
              <a:lnSpc>
                <a:spcPct val="150000"/>
              </a:lnSpc>
              <a:spcBef>
                <a:spcPct val="10000"/>
              </a:spcBef>
              <a:spcAft>
                <a:spcPct val="10000"/>
              </a:spcAft>
              <a:buFontTx/>
              <a:buChar char="•"/>
            </a:pPr>
            <a:endParaRPr lang="zh-CN" altLang="en-US" b="1" kern="0">
              <a:solidFill>
                <a:srgbClr val="556076"/>
              </a:solidFill>
            </a:endParaRPr>
          </a:p>
        </p:txBody>
      </p:sp>
      <p:pic>
        <p:nvPicPr>
          <p:cNvPr id="2050" name="Picture 2"/>
          <p:cNvPicPr>
            <a:picLocks noChangeAspect="1" noChangeArrowheads="1"/>
          </p:cNvPicPr>
          <p:nvPr/>
        </p:nvPicPr>
        <p:blipFill>
          <a:blip r:embed="rId3" cstate="print"/>
          <a:srcRect/>
          <a:stretch>
            <a:fillRect/>
          </a:stretch>
        </p:blipFill>
        <p:spPr bwMode="auto">
          <a:xfrm>
            <a:off x="1835696" y="4077072"/>
            <a:ext cx="4981575" cy="24765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zh-CN" altLang="en-US" b="1" kern="0">
                <a:solidFill>
                  <a:srgbClr val="556076"/>
                </a:solidFill>
              </a:rPr>
              <a:t>优先级映射</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1  </a:t>
            </a:r>
            <a:r>
              <a:rPr lang="zh-CN" altLang="en-US" b="1" kern="0">
                <a:solidFill>
                  <a:srgbClr val="556076"/>
                </a:solidFill>
              </a:rPr>
              <a:t>在报文进入设备时，报文携带的</a:t>
            </a:r>
            <a:r>
              <a:rPr lang="en-US" altLang="zh-CN" b="1" kern="0" err="1">
                <a:solidFill>
                  <a:srgbClr val="556076"/>
                </a:solidFill>
              </a:rPr>
              <a:t>QoS</a:t>
            </a:r>
            <a:r>
              <a:rPr lang="zh-CN" altLang="en-US" b="1" kern="0">
                <a:solidFill>
                  <a:srgbClr val="556076"/>
                </a:solidFill>
              </a:rPr>
              <a:t>被映射设备的内部服务等级和颜色</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2  </a:t>
            </a:r>
            <a:r>
              <a:rPr lang="zh-CN" altLang="en-US" b="1" kern="0">
                <a:solidFill>
                  <a:srgbClr val="556076"/>
                </a:solidFill>
              </a:rPr>
              <a:t>设备根据报文的服务等级及实现设备的拥塞管理和避免</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3  </a:t>
            </a:r>
            <a:r>
              <a:rPr lang="zh-CN" altLang="en-US" b="1" kern="0">
                <a:solidFill>
                  <a:srgbClr val="556076"/>
                </a:solidFill>
              </a:rPr>
              <a:t>在报文离开设备时，内部服务等级和颜色被映射为</a:t>
            </a:r>
            <a:r>
              <a:rPr lang="en-US" altLang="zh-CN" b="1" kern="0" err="1">
                <a:solidFill>
                  <a:srgbClr val="556076"/>
                </a:solidFill>
              </a:rPr>
              <a:t>QoS</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pic>
        <p:nvPicPr>
          <p:cNvPr id="3074" name="Picture 2"/>
          <p:cNvPicPr>
            <a:picLocks noChangeAspect="1" noChangeArrowheads="1"/>
          </p:cNvPicPr>
          <p:nvPr/>
        </p:nvPicPr>
        <p:blipFill>
          <a:blip r:embed="rId3" cstate="print"/>
          <a:srcRect/>
          <a:stretch>
            <a:fillRect/>
          </a:stretch>
        </p:blipFill>
        <p:spPr bwMode="auto">
          <a:xfrm>
            <a:off x="1547664" y="1772816"/>
            <a:ext cx="5543550" cy="26479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ts val="2860"/>
              </a:lnSpc>
              <a:spcBef>
                <a:spcPct val="10000"/>
              </a:spcBef>
              <a:spcAft>
                <a:spcPct val="10000"/>
              </a:spcAft>
              <a:buFontTx/>
              <a:buChar char="•"/>
              <a:defRPr/>
            </a:pPr>
            <a:r>
              <a:rPr lang="zh-CN" altLang="en-US" b="1" kern="0">
                <a:solidFill>
                  <a:srgbClr val="556076"/>
                </a:solidFill>
              </a:rPr>
              <a:t>服务等级（</a:t>
            </a:r>
            <a:r>
              <a:rPr lang="en-US" altLang="zh-CN" b="1" kern="0">
                <a:solidFill>
                  <a:srgbClr val="556076"/>
                </a:solidFill>
              </a:rPr>
              <a:t>PHB</a:t>
            </a:r>
            <a:r>
              <a:rPr lang="zh-CN" altLang="en-US" b="1" kern="0">
                <a:solidFill>
                  <a:srgbClr val="556076"/>
                </a:solidFill>
              </a:rPr>
              <a:t>）</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PHB</a:t>
            </a:r>
            <a:r>
              <a:rPr lang="zh-CN" altLang="en-US" b="1" kern="0">
                <a:solidFill>
                  <a:srgbClr val="556076"/>
                </a:solidFill>
              </a:rPr>
              <a:t>（</a:t>
            </a:r>
            <a:r>
              <a:rPr lang="en-US" altLang="zh-CN" b="1" kern="0">
                <a:solidFill>
                  <a:srgbClr val="556076"/>
                </a:solidFill>
              </a:rPr>
              <a:t>Per Hop Behavior</a:t>
            </a:r>
            <a:r>
              <a:rPr lang="zh-CN" altLang="en-US" b="1" kern="0">
                <a:solidFill>
                  <a:srgbClr val="556076"/>
                </a:solidFill>
              </a:rPr>
              <a:t>）是网络节点对报文调度、丢包、监管和整形的处理。也叫做服务等级，是指报文在节点内部的服务质量。</a:t>
            </a:r>
            <a:endParaRPr lang="en-US" altLang="zh-CN" b="1" kern="0">
              <a:solidFill>
                <a:srgbClr val="556076"/>
              </a:solidFill>
            </a:endParaRPr>
          </a:p>
          <a:p>
            <a:pPr marL="342900" lvl="0" indent="-342900" fontAlgn="ctr">
              <a:lnSpc>
                <a:spcPts val="2860"/>
              </a:lnSpc>
              <a:spcBef>
                <a:spcPct val="10000"/>
              </a:spcBef>
              <a:spcAft>
                <a:spcPct val="10000"/>
              </a:spcAft>
              <a:defRPr/>
            </a:pPr>
            <a:r>
              <a:rPr lang="en-US" altLang="zh-CN" b="1" kern="0">
                <a:solidFill>
                  <a:srgbClr val="556076"/>
                </a:solidFill>
              </a:rPr>
              <a:t>      RFC</a:t>
            </a:r>
            <a:r>
              <a:rPr lang="zh-CN" altLang="en-US" b="1" kern="0">
                <a:solidFill>
                  <a:srgbClr val="556076"/>
                </a:solidFill>
              </a:rPr>
              <a:t>定义了四种标准的</a:t>
            </a:r>
            <a:r>
              <a:rPr lang="en-US" altLang="zh-CN" b="1" kern="0">
                <a:solidFill>
                  <a:srgbClr val="556076"/>
                </a:solidFill>
              </a:rPr>
              <a:t>PHB</a:t>
            </a:r>
            <a:r>
              <a:rPr lang="zh-CN" altLang="en-US" b="1" kern="0">
                <a:solidFill>
                  <a:srgbClr val="556076"/>
                </a:solidFill>
              </a:rPr>
              <a:t>：</a:t>
            </a:r>
          </a:p>
          <a:p>
            <a:pPr lvl="1">
              <a:lnSpc>
                <a:spcPts val="2860"/>
              </a:lnSpc>
            </a:pPr>
            <a:r>
              <a:rPr lang="en-US" altLang="zh-CN" b="1" kern="0">
                <a:solidFill>
                  <a:srgbClr val="556076"/>
                </a:solidFill>
              </a:rPr>
              <a:t>l  CS</a:t>
            </a:r>
            <a:r>
              <a:rPr lang="zh-CN" altLang="en-US" b="1" kern="0">
                <a:solidFill>
                  <a:srgbClr val="556076"/>
                </a:solidFill>
              </a:rPr>
              <a:t>（</a:t>
            </a:r>
            <a:r>
              <a:rPr lang="en-US" altLang="zh-CN" b="1" kern="0">
                <a:solidFill>
                  <a:srgbClr val="556076"/>
                </a:solidFill>
              </a:rPr>
              <a:t>Class Selector</a:t>
            </a:r>
            <a:r>
              <a:rPr lang="zh-CN" altLang="en-US" b="1" kern="0">
                <a:solidFill>
                  <a:srgbClr val="556076"/>
                </a:solidFill>
              </a:rPr>
              <a:t>，选择类器）</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默认用于协议报文</a:t>
            </a:r>
          </a:p>
          <a:p>
            <a:pPr lvl="1">
              <a:lnSpc>
                <a:spcPts val="2860"/>
              </a:lnSpc>
            </a:pPr>
            <a:r>
              <a:rPr lang="en-US" altLang="zh-CN" b="1" kern="0">
                <a:solidFill>
                  <a:srgbClr val="556076"/>
                </a:solidFill>
              </a:rPr>
              <a:t>l  EF</a:t>
            </a:r>
            <a:r>
              <a:rPr lang="zh-CN" altLang="en-US" b="1" kern="0">
                <a:solidFill>
                  <a:srgbClr val="556076"/>
                </a:solidFill>
              </a:rPr>
              <a:t>（</a:t>
            </a:r>
            <a:r>
              <a:rPr lang="en-US" altLang="zh-CN" b="1" kern="0">
                <a:solidFill>
                  <a:srgbClr val="556076"/>
                </a:solidFill>
              </a:rPr>
              <a:t>Expedited Forwarding</a:t>
            </a:r>
            <a:r>
              <a:rPr lang="zh-CN" altLang="en-US" b="1" kern="0">
                <a:solidFill>
                  <a:srgbClr val="556076"/>
                </a:solidFill>
              </a:rPr>
              <a:t>，加速转发）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用于承载</a:t>
            </a:r>
            <a:r>
              <a:rPr lang="en-US" altLang="zh-CN" b="1" kern="0">
                <a:solidFill>
                  <a:srgbClr val="556076"/>
                </a:solidFill>
              </a:rPr>
              <a:t>VoIP</a:t>
            </a:r>
            <a:r>
              <a:rPr lang="zh-CN" altLang="en-US" b="1" kern="0">
                <a:solidFill>
                  <a:srgbClr val="556076"/>
                </a:solidFill>
              </a:rPr>
              <a:t>语音的流量，或者企业内部视频会议的数据流，因为语音业务的报文要求低延迟、低抖动、低丢包率，其重要程度仅次于协议报文</a:t>
            </a:r>
          </a:p>
          <a:p>
            <a:pPr lvl="1">
              <a:lnSpc>
                <a:spcPts val="2860"/>
              </a:lnSpc>
            </a:pPr>
            <a:r>
              <a:rPr lang="en-US" altLang="zh-CN" b="1" kern="0">
                <a:solidFill>
                  <a:srgbClr val="556076"/>
                </a:solidFill>
              </a:rPr>
              <a:t>l  AF</a:t>
            </a:r>
            <a:r>
              <a:rPr lang="zh-CN" altLang="en-US" b="1" kern="0">
                <a:solidFill>
                  <a:srgbClr val="556076"/>
                </a:solidFill>
              </a:rPr>
              <a:t>（</a:t>
            </a:r>
            <a:r>
              <a:rPr lang="en-US" altLang="zh-CN" b="1" kern="0">
                <a:solidFill>
                  <a:srgbClr val="556076"/>
                </a:solidFill>
              </a:rPr>
              <a:t>Assured Forwarding</a:t>
            </a:r>
            <a:r>
              <a:rPr lang="zh-CN" altLang="en-US" b="1" kern="0">
                <a:solidFill>
                  <a:srgbClr val="556076"/>
                </a:solidFill>
              </a:rPr>
              <a:t>，确保转发）</a:t>
            </a:r>
            <a:endParaRPr lang="en-US" altLang="zh-CN" b="1" kern="0">
              <a:solidFill>
                <a:srgbClr val="556076"/>
              </a:solidFill>
            </a:endParaRPr>
          </a:p>
          <a:p>
            <a:pPr lvl="1">
              <a:lnSpc>
                <a:spcPts val="2860"/>
              </a:lnSpc>
            </a:pPr>
            <a:r>
              <a:rPr lang="en-US" altLang="zh-CN" b="1" kern="0">
                <a:solidFill>
                  <a:srgbClr val="556076"/>
                </a:solidFill>
              </a:rPr>
              <a:t>	</a:t>
            </a:r>
            <a:r>
              <a:rPr lang="zh-CN" altLang="en-US" b="1" kern="0">
                <a:solidFill>
                  <a:srgbClr val="556076"/>
                </a:solidFill>
              </a:rPr>
              <a:t>用于带宽有保证、时延可控的服务，如视频业务、</a:t>
            </a:r>
            <a:r>
              <a:rPr lang="en-US" altLang="zh-CN" b="1" kern="0">
                <a:solidFill>
                  <a:srgbClr val="556076"/>
                </a:solidFill>
              </a:rPr>
              <a:t>VPN</a:t>
            </a:r>
            <a:r>
              <a:rPr lang="zh-CN" altLang="en-US" b="1" kern="0">
                <a:solidFill>
                  <a:srgbClr val="556076"/>
                </a:solidFill>
              </a:rPr>
              <a:t>业务等</a:t>
            </a:r>
          </a:p>
          <a:p>
            <a:pPr lvl="1">
              <a:lnSpc>
                <a:spcPts val="2860"/>
              </a:lnSpc>
            </a:pPr>
            <a:r>
              <a:rPr lang="en-US" altLang="zh-CN" b="1" kern="0">
                <a:solidFill>
                  <a:srgbClr val="556076"/>
                </a:solidFill>
              </a:rPr>
              <a:t>l  BE</a:t>
            </a:r>
            <a:r>
              <a:rPr lang="zh-CN" altLang="en-US" b="1" kern="0">
                <a:solidFill>
                  <a:srgbClr val="556076"/>
                </a:solidFill>
              </a:rPr>
              <a:t>（</a:t>
            </a:r>
            <a:r>
              <a:rPr lang="en-US" altLang="zh-CN" b="1" kern="0">
                <a:solidFill>
                  <a:srgbClr val="556076"/>
                </a:solidFill>
              </a:rPr>
              <a:t>Best-Effort</a:t>
            </a:r>
            <a:r>
              <a:rPr lang="zh-CN" altLang="en-US" b="1" kern="0">
                <a:solidFill>
                  <a:srgbClr val="556076"/>
                </a:solidFill>
              </a:rPr>
              <a:t>，尽力而为），为缺省的</a:t>
            </a:r>
            <a:r>
              <a:rPr lang="en-US" altLang="zh-CN" b="1" kern="0">
                <a:solidFill>
                  <a:srgbClr val="556076"/>
                </a:solidFill>
              </a:rPr>
              <a:t>PHB</a:t>
            </a:r>
          </a:p>
          <a:p>
            <a:pPr lvl="1">
              <a:lnSpc>
                <a:spcPts val="2860"/>
              </a:lnSpc>
            </a:pPr>
            <a:r>
              <a:rPr lang="en-US" altLang="zh-CN" b="1" kern="0">
                <a:solidFill>
                  <a:srgbClr val="556076"/>
                </a:solidFill>
              </a:rPr>
              <a:t>	</a:t>
            </a:r>
            <a:r>
              <a:rPr lang="zh-CN" altLang="en-US" b="1" kern="0">
                <a:solidFill>
                  <a:srgbClr val="556076"/>
                </a:solidFill>
              </a:rPr>
              <a:t>用作不紧急、不重要、不需要负责的业务，如</a:t>
            </a:r>
            <a:r>
              <a:rPr lang="en-US" altLang="zh-CN" b="1" kern="0">
                <a:solidFill>
                  <a:srgbClr val="556076"/>
                </a:solidFill>
              </a:rPr>
              <a:t>HTTP</a:t>
            </a:r>
            <a:r>
              <a:rPr lang="zh-CN" altLang="en-US" b="1" kern="0">
                <a:solidFill>
                  <a:srgbClr val="556076"/>
                </a:solidFill>
              </a:rPr>
              <a:t>网页浏览业务</a:t>
            </a:r>
            <a:endParaRPr lang="en-US" altLang="zh-CN" b="1" kern="0">
              <a:solidFill>
                <a:srgbClr val="55607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报文分类和标记</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Tx/>
              <a:buChar char="•"/>
              <a:defRPr/>
            </a:pPr>
            <a:r>
              <a:rPr lang="en-US" altLang="zh-CN" b="1" kern="0">
                <a:solidFill>
                  <a:srgbClr val="556076"/>
                </a:solidFill>
              </a:rPr>
              <a:t>RFC</a:t>
            </a:r>
            <a:r>
              <a:rPr lang="zh-CN" altLang="en-US" b="1" kern="0">
                <a:solidFill>
                  <a:srgbClr val="556076"/>
                </a:solidFill>
              </a:rPr>
              <a:t>定义的</a:t>
            </a:r>
            <a:r>
              <a:rPr lang="en-US" altLang="zh-CN" b="1" kern="0">
                <a:solidFill>
                  <a:srgbClr val="556076"/>
                </a:solidFill>
              </a:rPr>
              <a:t>PHB</a:t>
            </a:r>
            <a:r>
              <a:rPr lang="zh-CN" altLang="en-US" b="1" kern="0">
                <a:solidFill>
                  <a:srgbClr val="556076"/>
                </a:solidFill>
              </a:rPr>
              <a:t>及与之对应的</a:t>
            </a:r>
            <a:r>
              <a:rPr lang="en-US" altLang="zh-CN" b="1" kern="0">
                <a:solidFill>
                  <a:srgbClr val="556076"/>
                </a:solidFill>
              </a:rPr>
              <a:t>DSCP</a:t>
            </a:r>
            <a:r>
              <a:rPr lang="zh-CN" altLang="en-US" b="1" kern="0">
                <a:solidFill>
                  <a:srgbClr val="556076"/>
                </a:solidFill>
              </a:rPr>
              <a:t>优先级</a:t>
            </a: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a:t>	  </a:t>
            </a:r>
            <a:r>
              <a:rPr lang="en-US" altLang="zh-CN" b="1" kern="0">
                <a:solidFill>
                  <a:srgbClr val="556076"/>
                </a:solidFill>
              </a:rPr>
              <a:t>PHB</a:t>
            </a:r>
            <a:r>
              <a:rPr lang="zh-CN" altLang="en-US" b="1" kern="0">
                <a:solidFill>
                  <a:srgbClr val="556076"/>
                </a:solidFill>
              </a:rPr>
              <a:t>共有</a:t>
            </a:r>
            <a:r>
              <a:rPr lang="en-US" altLang="zh-CN" b="1" kern="0">
                <a:solidFill>
                  <a:srgbClr val="556076"/>
                </a:solidFill>
              </a:rPr>
              <a:t>8</a:t>
            </a:r>
            <a:r>
              <a:rPr lang="zh-CN" altLang="en-US" b="1" kern="0">
                <a:solidFill>
                  <a:srgbClr val="556076"/>
                </a:solidFill>
              </a:rPr>
              <a:t>个细分级别，按优先级从高到低依次为</a:t>
            </a:r>
            <a:r>
              <a:rPr lang="en-US" altLang="zh-CN" b="1" kern="0">
                <a:solidFill>
                  <a:srgbClr val="556076"/>
                </a:solidFill>
              </a:rPr>
              <a:t>CS7</a:t>
            </a:r>
            <a:r>
              <a:rPr lang="zh-CN" altLang="en-US" b="1" kern="0">
                <a:solidFill>
                  <a:srgbClr val="556076"/>
                </a:solidFill>
              </a:rPr>
              <a:t>、</a:t>
            </a:r>
            <a:r>
              <a:rPr lang="en-US" altLang="zh-CN" b="1" kern="0">
                <a:solidFill>
                  <a:srgbClr val="556076"/>
                </a:solidFill>
              </a:rPr>
              <a:t>CS6</a:t>
            </a:r>
            <a:r>
              <a:rPr lang="zh-CN" altLang="en-US" b="1" kern="0">
                <a:solidFill>
                  <a:srgbClr val="556076"/>
                </a:solidFill>
              </a:rPr>
              <a:t>、</a:t>
            </a:r>
            <a:r>
              <a:rPr lang="en-US" altLang="zh-CN" b="1" kern="0">
                <a:solidFill>
                  <a:srgbClr val="556076"/>
                </a:solidFill>
              </a:rPr>
              <a:t>EF</a:t>
            </a:r>
            <a:r>
              <a:rPr lang="zh-CN" altLang="en-US" b="1" kern="0">
                <a:solidFill>
                  <a:srgbClr val="556076"/>
                </a:solidFill>
              </a:rPr>
              <a:t>、</a:t>
            </a:r>
            <a:r>
              <a:rPr lang="en-US" altLang="zh-CN" b="1" kern="0">
                <a:solidFill>
                  <a:srgbClr val="556076"/>
                </a:solidFill>
              </a:rPr>
              <a:t>AF4</a:t>
            </a:r>
            <a:r>
              <a:rPr lang="zh-CN" altLang="en-US" b="1" kern="0">
                <a:solidFill>
                  <a:srgbClr val="556076"/>
                </a:solidFill>
              </a:rPr>
              <a:t>、</a:t>
            </a:r>
            <a:r>
              <a:rPr lang="en-US" altLang="zh-CN" b="1" kern="0">
                <a:solidFill>
                  <a:srgbClr val="556076"/>
                </a:solidFill>
              </a:rPr>
              <a:t>AF3</a:t>
            </a:r>
            <a:r>
              <a:rPr lang="zh-CN" altLang="en-US" b="1" kern="0">
                <a:solidFill>
                  <a:srgbClr val="556076"/>
                </a:solidFill>
              </a:rPr>
              <a:t>、</a:t>
            </a:r>
            <a:r>
              <a:rPr lang="en-US" altLang="zh-CN" b="1" kern="0">
                <a:solidFill>
                  <a:srgbClr val="556076"/>
                </a:solidFill>
              </a:rPr>
              <a:t>AF2</a:t>
            </a:r>
            <a:r>
              <a:rPr lang="zh-CN" altLang="en-US" b="1" kern="0">
                <a:solidFill>
                  <a:srgbClr val="556076"/>
                </a:solidFill>
              </a:rPr>
              <a:t>、</a:t>
            </a:r>
            <a:r>
              <a:rPr lang="en-US" altLang="zh-CN" b="1" kern="0">
                <a:solidFill>
                  <a:srgbClr val="556076"/>
                </a:solidFill>
              </a:rPr>
              <a:t>AF1</a:t>
            </a:r>
            <a:r>
              <a:rPr lang="zh-CN" altLang="en-US" b="1" kern="0">
                <a:solidFill>
                  <a:srgbClr val="556076"/>
                </a:solidFill>
              </a:rPr>
              <a:t>、</a:t>
            </a:r>
            <a:r>
              <a:rPr lang="en-US" altLang="zh-CN" b="1" kern="0">
                <a:solidFill>
                  <a:srgbClr val="556076"/>
                </a:solidFill>
              </a:rPr>
              <a:t>BE</a:t>
            </a: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b="1" kern="0">
              <a:solidFill>
                <a:srgbClr val="556076"/>
              </a:solidFill>
            </a:endParaRPr>
          </a:p>
          <a:p>
            <a:pPr marL="342900" lvl="0" indent="-342900" fontAlgn="ctr">
              <a:lnSpc>
                <a:spcPct val="150000"/>
              </a:lnSpc>
              <a:spcBef>
                <a:spcPct val="10000"/>
              </a:spcBef>
              <a:spcAft>
                <a:spcPct val="10000"/>
              </a:spcAft>
              <a:defRPr/>
            </a:pPr>
            <a:r>
              <a:rPr lang="en-US" altLang="zh-CN" b="1" kern="0">
                <a:solidFill>
                  <a:srgbClr val="556076"/>
                </a:solidFill>
              </a:rPr>
              <a:t>			</a:t>
            </a:r>
            <a:endParaRPr lang="zh-CN" altLang="en-US" sz="2400" b="1" kern="0">
              <a:solidFill>
                <a:srgbClr val="556076"/>
              </a:solidFill>
            </a:endParaRPr>
          </a:p>
          <a:p>
            <a:pPr marL="342900" lvl="0" indent="-342900" fontAlgn="ctr">
              <a:lnSpc>
                <a:spcPct val="150000"/>
              </a:lnSpc>
              <a:spcBef>
                <a:spcPct val="10000"/>
              </a:spcBef>
              <a:spcAft>
                <a:spcPct val="10000"/>
              </a:spcAft>
              <a:buFontTx/>
              <a:buChar char="•"/>
              <a:defRPr/>
            </a:pPr>
            <a:endParaRPr lang="en-US" altLang="zh-CN" b="1" kern="0">
              <a:solidFill>
                <a:srgbClr val="556076"/>
              </a:solidFill>
            </a:endParaRPr>
          </a:p>
        </p:txBody>
      </p:sp>
      <p:graphicFrame>
        <p:nvGraphicFramePr>
          <p:cNvPr id="6" name="表格 5"/>
          <p:cNvGraphicFramePr>
            <a:graphicFrameLocks noGrp="1"/>
          </p:cNvGraphicFramePr>
          <p:nvPr/>
        </p:nvGraphicFramePr>
        <p:xfrm>
          <a:off x="827584" y="2780928"/>
          <a:ext cx="7056784" cy="333756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xmlns="" val="20000"/>
                    </a:ext>
                  </a:extLst>
                </a:gridCol>
                <a:gridCol w="4608512">
                  <a:extLst>
                    <a:ext uri="{9D8B030D-6E8A-4147-A177-3AD203B41FA5}">
                      <a16:colId xmlns:a16="http://schemas.microsoft.com/office/drawing/2014/main" xmlns="" val="20001"/>
                    </a:ext>
                  </a:extLst>
                </a:gridCol>
              </a:tblGrid>
              <a:tr h="370840">
                <a:tc>
                  <a:txBody>
                    <a:bodyPr/>
                    <a:lstStyle/>
                    <a:p>
                      <a:pPr algn="ctr"/>
                      <a:r>
                        <a:rPr lang="en-US" b="1"/>
                        <a:t>PHB</a:t>
                      </a:r>
                      <a:endParaRPr lang="en-US"/>
                    </a:p>
                  </a:txBody>
                  <a:tcPr marL="95250" marR="95250" marT="47625" marB="47625"/>
                </a:tc>
                <a:tc>
                  <a:txBody>
                    <a:bodyPr/>
                    <a:lstStyle/>
                    <a:p>
                      <a:pPr algn="ctr"/>
                      <a:r>
                        <a:rPr lang="en-US" b="1"/>
                        <a:t>DSCP</a:t>
                      </a:r>
                      <a:r>
                        <a:rPr lang="zh-CN" altLang="en-US" b="1"/>
                        <a:t>优先级</a:t>
                      </a:r>
                      <a:endParaRPr lang="zh-CN" altLang="en-US"/>
                    </a:p>
                  </a:txBody>
                  <a:tcPr marL="95250" marR="95250" marT="47625" marB="47625"/>
                </a:tc>
                <a:extLst>
                  <a:ext uri="{0D108BD9-81ED-4DB2-BD59-A6C34878D82A}">
                    <a16:rowId xmlns:a16="http://schemas.microsoft.com/office/drawing/2014/main" xmlns="" val="10000"/>
                  </a:ext>
                </a:extLst>
              </a:tr>
              <a:tr h="370840">
                <a:tc>
                  <a:txBody>
                    <a:bodyPr/>
                    <a:lstStyle/>
                    <a:p>
                      <a:pPr algn="ctr"/>
                      <a:r>
                        <a:rPr lang="en-US"/>
                        <a:t>CS7</a:t>
                      </a:r>
                    </a:p>
                  </a:txBody>
                  <a:tcPr marL="95250" marR="95250" marT="47625" marB="47625"/>
                </a:tc>
                <a:tc>
                  <a:txBody>
                    <a:bodyPr/>
                    <a:lstStyle/>
                    <a:p>
                      <a:pPr algn="ctr"/>
                      <a:r>
                        <a:rPr lang="en-US" altLang="zh-CN"/>
                        <a:t>56</a:t>
                      </a:r>
                    </a:p>
                  </a:txBody>
                  <a:tcPr marL="95250" marR="95250" marT="47625" marB="47625"/>
                </a:tc>
                <a:extLst>
                  <a:ext uri="{0D108BD9-81ED-4DB2-BD59-A6C34878D82A}">
                    <a16:rowId xmlns:a16="http://schemas.microsoft.com/office/drawing/2014/main" xmlns="" val="10001"/>
                  </a:ext>
                </a:extLst>
              </a:tr>
              <a:tr h="370840">
                <a:tc>
                  <a:txBody>
                    <a:bodyPr/>
                    <a:lstStyle/>
                    <a:p>
                      <a:pPr algn="ctr"/>
                      <a:r>
                        <a:rPr lang="en-US"/>
                        <a:t>CS6</a:t>
                      </a:r>
                    </a:p>
                  </a:txBody>
                  <a:tcPr marL="95250" marR="95250" marT="47625" marB="47625"/>
                </a:tc>
                <a:tc>
                  <a:txBody>
                    <a:bodyPr/>
                    <a:lstStyle/>
                    <a:p>
                      <a:pPr algn="ctr"/>
                      <a:r>
                        <a:rPr lang="en-US" altLang="zh-CN"/>
                        <a:t>48</a:t>
                      </a:r>
                    </a:p>
                  </a:txBody>
                  <a:tcPr marL="95250" marR="95250" marT="47625" marB="47625"/>
                </a:tc>
                <a:extLst>
                  <a:ext uri="{0D108BD9-81ED-4DB2-BD59-A6C34878D82A}">
                    <a16:rowId xmlns:a16="http://schemas.microsoft.com/office/drawing/2014/main" xmlns="" val="10002"/>
                  </a:ext>
                </a:extLst>
              </a:tr>
              <a:tr h="370840">
                <a:tc>
                  <a:txBody>
                    <a:bodyPr/>
                    <a:lstStyle/>
                    <a:p>
                      <a:pPr algn="ctr"/>
                      <a:r>
                        <a:rPr lang="en-US"/>
                        <a:t>EF</a:t>
                      </a:r>
                    </a:p>
                  </a:txBody>
                  <a:tcPr marL="95250" marR="95250" marT="47625" marB="47625"/>
                </a:tc>
                <a:tc>
                  <a:txBody>
                    <a:bodyPr/>
                    <a:lstStyle/>
                    <a:p>
                      <a:pPr algn="ctr"/>
                      <a:r>
                        <a:rPr lang="en-US" altLang="zh-CN"/>
                        <a:t>46</a:t>
                      </a:r>
                    </a:p>
                  </a:txBody>
                  <a:tcPr marL="95250" marR="95250" marT="47625" marB="47625"/>
                </a:tc>
                <a:extLst>
                  <a:ext uri="{0D108BD9-81ED-4DB2-BD59-A6C34878D82A}">
                    <a16:rowId xmlns:a16="http://schemas.microsoft.com/office/drawing/2014/main" xmlns="" val="10003"/>
                  </a:ext>
                </a:extLst>
              </a:tr>
              <a:tr h="370840">
                <a:tc>
                  <a:txBody>
                    <a:bodyPr/>
                    <a:lstStyle/>
                    <a:p>
                      <a:pPr algn="ctr"/>
                      <a:r>
                        <a:rPr lang="en-US"/>
                        <a:t>AF4</a:t>
                      </a:r>
                    </a:p>
                  </a:txBody>
                  <a:tcPr marL="95250" marR="95250" marT="47625" marB="47625"/>
                </a:tc>
                <a:tc>
                  <a:txBody>
                    <a:bodyPr/>
                    <a:lstStyle/>
                    <a:p>
                      <a:pPr algn="ctr"/>
                      <a:r>
                        <a:rPr lang="en-US" altLang="zh-CN"/>
                        <a:t>34</a:t>
                      </a:r>
                      <a:r>
                        <a:rPr lang="zh-CN" altLang="en-US"/>
                        <a:t>，</a:t>
                      </a:r>
                      <a:r>
                        <a:rPr lang="en-US" altLang="zh-CN"/>
                        <a:t>36</a:t>
                      </a:r>
                      <a:r>
                        <a:rPr lang="zh-CN" altLang="en-US"/>
                        <a:t>，</a:t>
                      </a:r>
                      <a:r>
                        <a:rPr lang="en-US" altLang="zh-CN"/>
                        <a:t>38</a:t>
                      </a:r>
                      <a:r>
                        <a:rPr lang="zh-CN" altLang="en-US"/>
                        <a:t>（对应</a:t>
                      </a:r>
                      <a:r>
                        <a:rPr lang="en-US" altLang="zh-CN"/>
                        <a:t>AF41</a:t>
                      </a:r>
                      <a:r>
                        <a:rPr lang="zh-CN" altLang="en-US"/>
                        <a:t>，</a:t>
                      </a:r>
                      <a:r>
                        <a:rPr lang="en-US" altLang="zh-CN"/>
                        <a:t>AF42</a:t>
                      </a:r>
                      <a:r>
                        <a:rPr lang="zh-CN" altLang="en-US"/>
                        <a:t>，</a:t>
                      </a:r>
                      <a:r>
                        <a:rPr lang="en-US" altLang="zh-CN"/>
                        <a:t>AF43</a:t>
                      </a:r>
                      <a:r>
                        <a:rPr lang="zh-CN" altLang="en-US"/>
                        <a:t>）</a:t>
                      </a:r>
                    </a:p>
                  </a:txBody>
                  <a:tcPr marL="95250" marR="95250" marT="47625" marB="47625"/>
                </a:tc>
                <a:extLst>
                  <a:ext uri="{0D108BD9-81ED-4DB2-BD59-A6C34878D82A}">
                    <a16:rowId xmlns:a16="http://schemas.microsoft.com/office/drawing/2014/main" xmlns="" val="10004"/>
                  </a:ext>
                </a:extLst>
              </a:tr>
              <a:tr h="370840">
                <a:tc>
                  <a:txBody>
                    <a:bodyPr/>
                    <a:lstStyle/>
                    <a:p>
                      <a:pPr algn="ctr"/>
                      <a:r>
                        <a:rPr lang="en-US"/>
                        <a:t>AF3</a:t>
                      </a:r>
                    </a:p>
                  </a:txBody>
                  <a:tcPr marL="95250" marR="95250" marT="47625" marB="47625"/>
                </a:tc>
                <a:tc>
                  <a:txBody>
                    <a:bodyPr/>
                    <a:lstStyle/>
                    <a:p>
                      <a:pPr algn="ctr"/>
                      <a:r>
                        <a:rPr lang="en-US" altLang="zh-CN"/>
                        <a:t>26</a:t>
                      </a:r>
                      <a:r>
                        <a:rPr lang="zh-CN" altLang="en-US"/>
                        <a:t>，</a:t>
                      </a:r>
                      <a:r>
                        <a:rPr lang="en-US" altLang="zh-CN"/>
                        <a:t>28</a:t>
                      </a:r>
                      <a:r>
                        <a:rPr lang="zh-CN" altLang="en-US"/>
                        <a:t>，</a:t>
                      </a:r>
                      <a:r>
                        <a:rPr lang="en-US" altLang="zh-CN"/>
                        <a:t>30</a:t>
                      </a:r>
                      <a:r>
                        <a:rPr lang="zh-CN" altLang="en-US"/>
                        <a:t>（对应</a:t>
                      </a:r>
                      <a:r>
                        <a:rPr lang="en-US" altLang="zh-CN"/>
                        <a:t>AF31</a:t>
                      </a:r>
                      <a:r>
                        <a:rPr lang="zh-CN" altLang="en-US"/>
                        <a:t>，</a:t>
                      </a:r>
                      <a:r>
                        <a:rPr lang="en-US" altLang="zh-CN"/>
                        <a:t>AF32</a:t>
                      </a:r>
                      <a:r>
                        <a:rPr lang="zh-CN" altLang="en-US"/>
                        <a:t>，</a:t>
                      </a:r>
                      <a:r>
                        <a:rPr lang="en-US" altLang="zh-CN"/>
                        <a:t>AF33</a:t>
                      </a:r>
                      <a:r>
                        <a:rPr lang="zh-CN" altLang="en-US"/>
                        <a:t>）</a:t>
                      </a:r>
                    </a:p>
                  </a:txBody>
                  <a:tcPr marL="95250" marR="95250" marT="47625" marB="47625"/>
                </a:tc>
                <a:extLst>
                  <a:ext uri="{0D108BD9-81ED-4DB2-BD59-A6C34878D82A}">
                    <a16:rowId xmlns:a16="http://schemas.microsoft.com/office/drawing/2014/main" xmlns="" val="10005"/>
                  </a:ext>
                </a:extLst>
              </a:tr>
              <a:tr h="370840">
                <a:tc>
                  <a:txBody>
                    <a:bodyPr/>
                    <a:lstStyle/>
                    <a:p>
                      <a:pPr algn="ctr"/>
                      <a:r>
                        <a:rPr lang="en-US"/>
                        <a:t>AF2</a:t>
                      </a:r>
                    </a:p>
                  </a:txBody>
                  <a:tcPr marL="95250" marR="95250" marT="47625" marB="47625"/>
                </a:tc>
                <a:tc>
                  <a:txBody>
                    <a:bodyPr/>
                    <a:lstStyle/>
                    <a:p>
                      <a:pPr algn="ctr"/>
                      <a:r>
                        <a:rPr lang="en-US" altLang="zh-CN"/>
                        <a:t>18</a:t>
                      </a:r>
                      <a:r>
                        <a:rPr lang="zh-CN" altLang="en-US"/>
                        <a:t>，</a:t>
                      </a:r>
                      <a:r>
                        <a:rPr lang="en-US" altLang="zh-CN"/>
                        <a:t>20</a:t>
                      </a:r>
                      <a:r>
                        <a:rPr lang="zh-CN" altLang="en-US"/>
                        <a:t>，</a:t>
                      </a:r>
                      <a:r>
                        <a:rPr lang="en-US" altLang="zh-CN"/>
                        <a:t>22</a:t>
                      </a:r>
                      <a:r>
                        <a:rPr lang="zh-CN" altLang="en-US"/>
                        <a:t>（对应</a:t>
                      </a:r>
                      <a:r>
                        <a:rPr lang="en-US" altLang="zh-CN"/>
                        <a:t>AF21</a:t>
                      </a:r>
                      <a:r>
                        <a:rPr lang="zh-CN" altLang="en-US"/>
                        <a:t>，</a:t>
                      </a:r>
                      <a:r>
                        <a:rPr lang="en-US" altLang="zh-CN"/>
                        <a:t>AF22</a:t>
                      </a:r>
                      <a:r>
                        <a:rPr lang="zh-CN" altLang="en-US"/>
                        <a:t>，</a:t>
                      </a:r>
                      <a:r>
                        <a:rPr lang="en-US" altLang="zh-CN"/>
                        <a:t>AF23</a:t>
                      </a:r>
                      <a:r>
                        <a:rPr lang="zh-CN" altLang="en-US"/>
                        <a:t>）</a:t>
                      </a:r>
                    </a:p>
                  </a:txBody>
                  <a:tcPr marL="95250" marR="95250" marT="47625" marB="47625"/>
                </a:tc>
                <a:extLst>
                  <a:ext uri="{0D108BD9-81ED-4DB2-BD59-A6C34878D82A}">
                    <a16:rowId xmlns:a16="http://schemas.microsoft.com/office/drawing/2014/main" xmlns="" val="10006"/>
                  </a:ext>
                </a:extLst>
              </a:tr>
              <a:tr h="370840">
                <a:tc>
                  <a:txBody>
                    <a:bodyPr/>
                    <a:lstStyle/>
                    <a:p>
                      <a:pPr algn="ctr"/>
                      <a:r>
                        <a:rPr lang="en-US"/>
                        <a:t>AF1</a:t>
                      </a:r>
                    </a:p>
                  </a:txBody>
                  <a:tcPr marL="95250" marR="95250" marT="47625" marB="47625"/>
                </a:tc>
                <a:tc>
                  <a:txBody>
                    <a:bodyPr/>
                    <a:lstStyle/>
                    <a:p>
                      <a:pPr algn="ctr"/>
                      <a:r>
                        <a:rPr lang="en-US" altLang="zh-CN"/>
                        <a:t>10</a:t>
                      </a:r>
                      <a:r>
                        <a:rPr lang="zh-CN" altLang="en-US"/>
                        <a:t>，</a:t>
                      </a:r>
                      <a:r>
                        <a:rPr lang="en-US" altLang="zh-CN"/>
                        <a:t>12</a:t>
                      </a:r>
                      <a:r>
                        <a:rPr lang="zh-CN" altLang="en-US"/>
                        <a:t>，</a:t>
                      </a:r>
                      <a:r>
                        <a:rPr lang="en-US" altLang="zh-CN"/>
                        <a:t>14</a:t>
                      </a:r>
                      <a:r>
                        <a:rPr lang="zh-CN" altLang="en-US"/>
                        <a:t>（对应</a:t>
                      </a:r>
                      <a:r>
                        <a:rPr lang="en-US" altLang="zh-CN"/>
                        <a:t>AF11</a:t>
                      </a:r>
                      <a:r>
                        <a:rPr lang="zh-CN" altLang="en-US"/>
                        <a:t>，</a:t>
                      </a:r>
                      <a:r>
                        <a:rPr lang="en-US" altLang="zh-CN"/>
                        <a:t>AF12</a:t>
                      </a:r>
                      <a:r>
                        <a:rPr lang="zh-CN" altLang="en-US"/>
                        <a:t>，</a:t>
                      </a:r>
                      <a:r>
                        <a:rPr lang="en-US" altLang="zh-CN"/>
                        <a:t>AF13</a:t>
                      </a:r>
                      <a:r>
                        <a:rPr lang="zh-CN" altLang="en-US"/>
                        <a:t>）</a:t>
                      </a:r>
                    </a:p>
                  </a:txBody>
                  <a:tcPr marL="95250" marR="95250" marT="47625" marB="47625"/>
                </a:tc>
                <a:extLst>
                  <a:ext uri="{0D108BD9-81ED-4DB2-BD59-A6C34878D82A}">
                    <a16:rowId xmlns:a16="http://schemas.microsoft.com/office/drawing/2014/main" xmlns="" val="10007"/>
                  </a:ext>
                </a:extLst>
              </a:tr>
              <a:tr h="370840">
                <a:tc>
                  <a:txBody>
                    <a:bodyPr/>
                    <a:lstStyle/>
                    <a:p>
                      <a:pPr algn="ctr"/>
                      <a:r>
                        <a:rPr lang="en-US"/>
                        <a:t>BE</a:t>
                      </a:r>
                    </a:p>
                  </a:txBody>
                  <a:tcPr marL="95250" marR="95250" marT="47625" marB="47625"/>
                </a:tc>
                <a:tc>
                  <a:txBody>
                    <a:bodyPr/>
                    <a:lstStyle/>
                    <a:p>
                      <a:pPr algn="ctr"/>
                      <a:r>
                        <a:rPr lang="en-US" altLang="zh-CN"/>
                        <a:t>0</a:t>
                      </a:r>
                    </a:p>
                  </a:txBody>
                  <a:tcPr marL="95250" marR="95250" marT="47625" marB="47625"/>
                </a:tc>
                <a:extLst>
                  <a:ext uri="{0D108BD9-81ED-4DB2-BD59-A6C34878D82A}">
                    <a16:rowId xmlns:a16="http://schemas.microsoft.com/office/drawing/2014/main" xmlns=""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a:t>
            </a:r>
            <a:r>
              <a:rPr lang="zh-CN" altLang="en-US">
                <a:solidFill>
                  <a:srgbClr val="FF0000"/>
                </a:solidFill>
              </a:rPr>
              <a:t>网络性能四大指标</a:t>
            </a:r>
            <a:r>
              <a:rPr lang="en-US" altLang="zh-CN">
                <a:solidFill>
                  <a:srgbClr val="FF0000"/>
                </a:solidFill>
              </a:rPr>
              <a:t/>
            </a:r>
            <a:br>
              <a:rPr lang="en-US" altLang="zh-CN">
                <a:solidFill>
                  <a:srgbClr val="FF0000"/>
                </a:solidFill>
              </a:rPr>
            </a:br>
            <a:r>
              <a:rPr lang="zh-CN" altLang="en-US"/>
              <a:t>二、</a:t>
            </a:r>
            <a:r>
              <a:rPr lang="en-US" altLang="zh-CN"/>
              <a:t>QOS</a:t>
            </a:r>
            <a:r>
              <a:rPr lang="zh-CN" altLang="en-US"/>
              <a:t>简介</a:t>
            </a:r>
            <a:r>
              <a:rPr lang="en-US" altLang="zh-CN"/>
              <a:t/>
            </a:r>
            <a:br>
              <a:rPr lang="en-US" altLang="zh-CN"/>
            </a:br>
            <a:r>
              <a:rPr lang="zh-CN" altLang="en-US" smtClean="0"/>
              <a:t>三</a:t>
            </a:r>
            <a:r>
              <a:rPr lang="zh-CN" altLang="en-US" smtClean="0"/>
              <a:t>、</a:t>
            </a:r>
            <a:r>
              <a:rPr lang="zh-CN" altLang="en-US"/>
              <a:t>报文分类和标记</a:t>
            </a:r>
            <a:r>
              <a:rPr lang="en-US" altLang="zh-CN"/>
              <a:t/>
            </a:r>
            <a:br>
              <a:rPr lang="en-US" altLang="zh-CN"/>
            </a:br>
            <a:r>
              <a:rPr lang="zh-CN" altLang="en-US" smtClean="0"/>
              <a:t>四、流量监管及整形</a:t>
            </a:r>
            <a:r>
              <a:rPr lang="en-US" altLang="zh-CN" smtClean="0"/>
              <a:t/>
            </a:r>
            <a:br>
              <a:rPr lang="en-US" altLang="zh-CN" smtClean="0"/>
            </a:br>
            <a:r>
              <a:rPr lang="zh-CN" altLang="en-US" smtClean="0"/>
              <a:t>五、拥塞管理</a:t>
            </a:r>
            <a:r>
              <a:rPr lang="zh-CN" altLang="en-US" smtClean="0"/>
              <a:t>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p14="http://schemas.microsoft.com/office/powerpoint/2010/main" xmlns="" val="187039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t>QOS</a:t>
            </a:r>
            <a:r>
              <a:rPr lang="zh-CN" altLang="en-US"/>
              <a:t>简介</a:t>
            </a:r>
            <a:r>
              <a:rPr lang="en-US" altLang="zh-CN"/>
              <a:t/>
            </a:r>
            <a:br>
              <a:rPr lang="en-US" altLang="zh-CN"/>
            </a:br>
            <a:r>
              <a:rPr lang="zh-CN" altLang="en-US"/>
              <a:t>三、报文分类和标记</a:t>
            </a:r>
            <a:r>
              <a:rPr lang="en-US" altLang="zh-CN"/>
              <a:t/>
            </a:r>
            <a:br>
              <a:rPr lang="en-US" altLang="zh-CN"/>
            </a:br>
            <a:r>
              <a:rPr lang="zh-CN" altLang="en-US"/>
              <a:t>四、</a:t>
            </a:r>
            <a:r>
              <a:rPr lang="zh-CN" altLang="en-US">
                <a:solidFill>
                  <a:srgbClr val="FF0000"/>
                </a:solidFill>
              </a:rPr>
              <a:t>流量监管及整形</a:t>
            </a:r>
            <a:r>
              <a:rPr lang="en-US" altLang="zh-CN"/>
              <a:t/>
            </a:r>
            <a:br>
              <a:rPr lang="en-US" altLang="zh-CN"/>
            </a:br>
            <a:r>
              <a:rPr lang="zh-CN" altLang="en-US"/>
              <a:t>五、拥塞管理及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p14="http://schemas.microsoft.com/office/powerpoint/2010/main" xmlns="" val="187039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限流算法分析</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流量过大会导致系统压力过大，处理不过来，因此限制网络中的流量传输速率是非常有必要的。限流常用的有两种思路，漏桶算法和令牌桶算法。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1</a:t>
            </a:r>
            <a:r>
              <a:rPr lang="zh-CN" altLang="en-US" b="1" kern="0">
                <a:solidFill>
                  <a:srgbClr val="556076"/>
                </a:solidFill>
              </a:rPr>
              <a:t>）漏桶算法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漏桶算法思路很简单，水（请求）先进入到漏桶里，漏桶以一定的速度出水，当水流入速度过大会直接溢出，可以看出漏桶算法能强行限制数据的传输速率。</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3075" name="Picture 3"/>
          <p:cNvPicPr>
            <a:picLocks noChangeAspect="1" noChangeArrowheads="1"/>
          </p:cNvPicPr>
          <p:nvPr/>
        </p:nvPicPr>
        <p:blipFill>
          <a:blip r:embed="rId3" cstate="print"/>
          <a:srcRect/>
          <a:stretch>
            <a:fillRect/>
          </a:stretch>
        </p:blipFill>
        <p:spPr bwMode="auto">
          <a:xfrm>
            <a:off x="1835696" y="2924944"/>
            <a:ext cx="5372100" cy="3581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a:solidFill>
                  <a:srgbClr val="556076"/>
                </a:solidFill>
              </a:rPr>
              <a:t>	2</a:t>
            </a:r>
            <a:r>
              <a:rPr lang="zh-CN" altLang="en-US" b="1" kern="0">
                <a:solidFill>
                  <a:srgbClr val="556076"/>
                </a:solidFill>
              </a:rPr>
              <a:t>）令牌桶算法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对于很多应用场景来说，除了要求能够限制数据的平均传输速率外，还要求允许某种程度的突发传输。这时候漏桶算法可能就不合适了，令牌桶算法更为适合。 </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如下图：令牌桶算法的原理是系统会以一个恒定的速度往桶里放入令牌，而如果请求需要被处理，则需要先从桶里获取一个令牌，当桶里没有令牌可取时，则拒绝服务。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a:solidFill>
                <a:srgbClr val="556076"/>
              </a:solidFill>
            </a:endParaRPr>
          </a:p>
        </p:txBody>
      </p:sp>
      <p:pic>
        <p:nvPicPr>
          <p:cNvPr id="4098" name="Picture 2"/>
          <p:cNvPicPr>
            <a:picLocks noChangeAspect="1" noChangeArrowheads="1"/>
          </p:cNvPicPr>
          <p:nvPr/>
        </p:nvPicPr>
        <p:blipFill>
          <a:blip r:embed="rId3" cstate="print"/>
          <a:srcRect/>
          <a:stretch>
            <a:fillRect/>
          </a:stretch>
        </p:blipFill>
        <p:spPr bwMode="auto">
          <a:xfrm>
            <a:off x="2051720" y="3429000"/>
            <a:ext cx="4800600" cy="25717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b="1" kern="0">
                <a:solidFill>
                  <a:srgbClr val="556076"/>
                </a:solidFill>
              </a:rPr>
              <a:t>令牌桶工作原理</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IETF</a:t>
            </a:r>
            <a:r>
              <a:rPr lang="zh-CN" altLang="en-US" b="1" kern="0">
                <a:solidFill>
                  <a:srgbClr val="556076"/>
                </a:solidFill>
              </a:rPr>
              <a:t>建议采用</a:t>
            </a:r>
            <a:r>
              <a:rPr lang="en-US" altLang="zh-CN" b="1" kern="0">
                <a:solidFill>
                  <a:srgbClr val="556076"/>
                </a:solidFill>
              </a:rPr>
              <a:t>srTCM</a:t>
            </a:r>
            <a:r>
              <a:rPr lang="zh-CN" altLang="en-US" b="1" kern="0">
                <a:solidFill>
                  <a:srgbClr val="556076"/>
                </a:solidFill>
              </a:rPr>
              <a:t>（</a:t>
            </a:r>
            <a:r>
              <a:rPr lang="en-US" altLang="zh-CN" b="1" kern="0">
                <a:solidFill>
                  <a:srgbClr val="556076"/>
                </a:solidFill>
              </a:rPr>
              <a:t>A Single Rate Three Color Marker</a:t>
            </a:r>
            <a:r>
              <a:rPr lang="zh-CN" altLang="en-US" b="1" kern="0">
                <a:solidFill>
                  <a:srgbClr val="556076"/>
                </a:solidFill>
              </a:rPr>
              <a:t>，</a:t>
            </a:r>
            <a:r>
              <a:rPr lang="en-US" altLang="zh-CN" b="1" kern="0">
                <a:solidFill>
                  <a:srgbClr val="556076"/>
                </a:solidFill>
              </a:rPr>
              <a:t>RFC2697</a:t>
            </a:r>
            <a:r>
              <a:rPr lang="zh-CN" altLang="en-US" b="1" kern="0">
                <a:solidFill>
                  <a:srgbClr val="556076"/>
                </a:solidFill>
              </a:rPr>
              <a:t>）算法或</a:t>
            </a:r>
            <a:r>
              <a:rPr lang="en-US" altLang="zh-CN" b="1" kern="0">
                <a:solidFill>
                  <a:srgbClr val="556076"/>
                </a:solidFill>
              </a:rPr>
              <a:t>trTCM</a:t>
            </a:r>
            <a:r>
              <a:rPr lang="zh-CN" altLang="en-US" b="1" kern="0">
                <a:solidFill>
                  <a:srgbClr val="556076"/>
                </a:solidFill>
              </a:rPr>
              <a:t>（</a:t>
            </a:r>
            <a:r>
              <a:rPr lang="en-US" altLang="zh-CN" b="1" kern="0">
                <a:solidFill>
                  <a:srgbClr val="556076"/>
                </a:solidFill>
              </a:rPr>
              <a:t> A Two Rate Three Color Marker </a:t>
            </a:r>
            <a:r>
              <a:rPr lang="zh-CN" altLang="en-US" b="1" kern="0">
                <a:solidFill>
                  <a:srgbClr val="556076"/>
                </a:solidFill>
              </a:rPr>
              <a:t>）算法对流量进行评测，根据评测结果为报文打颜色标记，分别为红色、黄色和绿色</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算法均采用两个令牌桶对到达的报文进行评估，允许流量在某种级别上突发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更关注报文尺寸上的突发，</a:t>
            </a:r>
            <a:r>
              <a:rPr lang="en-US" altLang="zh-CN" b="1" kern="0">
                <a:solidFill>
                  <a:srgbClr val="556076"/>
                </a:solidFill>
              </a:rPr>
              <a:t>trTCM</a:t>
            </a:r>
            <a:r>
              <a:rPr lang="zh-CN" altLang="en-US" b="1" kern="0">
                <a:solidFill>
                  <a:srgbClr val="556076"/>
                </a:solidFill>
              </a:rPr>
              <a:t>更关注报文速率上的突发</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srTCM</a:t>
            </a:r>
            <a:r>
              <a:rPr lang="zh-CN" altLang="en-US" b="1" kern="0">
                <a:solidFill>
                  <a:srgbClr val="556076"/>
                </a:solidFill>
              </a:rPr>
              <a:t>和</a:t>
            </a:r>
            <a:r>
              <a:rPr lang="en-US" altLang="zh-CN" b="1" kern="0">
                <a:solidFill>
                  <a:srgbClr val="556076"/>
                </a:solidFill>
              </a:rPr>
              <a:t>trTCM</a:t>
            </a:r>
            <a:r>
              <a:rPr lang="zh-CN" altLang="en-US" b="1" kern="0">
                <a:solidFill>
                  <a:srgbClr val="556076"/>
                </a:solidFill>
              </a:rPr>
              <a:t>有两种工作模式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色盲模式（</a:t>
            </a:r>
            <a:r>
              <a:rPr lang="en-US" altLang="zh-CN" b="1" kern="0">
                <a:solidFill>
                  <a:srgbClr val="556076"/>
                </a:solidFill>
              </a:rPr>
              <a:t>Color-blind</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感色模式（</a:t>
            </a:r>
            <a:r>
              <a:rPr lang="en-US" altLang="zh-CN" b="1" kern="0">
                <a:solidFill>
                  <a:srgbClr val="556076"/>
                </a:solidFill>
              </a:rPr>
              <a:t>Color-aware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下面介绍这两种令牌桶算法。</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承诺的平均速率</a:t>
            </a:r>
            <a:r>
              <a:rPr lang="en-US" altLang="zh-CN" b="1" kern="0">
                <a:solidFill>
                  <a:srgbClr val="556076"/>
                </a:solidFill>
              </a:rPr>
              <a:t>CIR</a:t>
            </a:r>
            <a:r>
              <a:rPr lang="zh-CN" altLang="en-US" b="1" kern="0">
                <a:solidFill>
                  <a:srgbClr val="556076"/>
                </a:solidFill>
              </a:rPr>
              <a:t>（</a:t>
            </a:r>
            <a:r>
              <a:rPr lang="en-US" altLang="zh-CN" b="1" kern="0">
                <a:solidFill>
                  <a:srgbClr val="556076"/>
                </a:solidFill>
              </a:rPr>
              <a:t>Committed Information Rate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承诺突发尺寸</a:t>
            </a:r>
            <a:r>
              <a:rPr lang="en-US" altLang="zh-CN" b="1" kern="0">
                <a:solidFill>
                  <a:srgbClr val="556076"/>
                </a:solidFill>
              </a:rPr>
              <a:t>CBS</a:t>
            </a:r>
            <a:r>
              <a:rPr lang="zh-CN" altLang="en-US" b="1" kern="0">
                <a:solidFill>
                  <a:srgbClr val="556076"/>
                </a:solidFill>
              </a:rPr>
              <a:t>（</a:t>
            </a:r>
            <a:r>
              <a:rPr lang="en-US" altLang="zh-CN" b="1" kern="0">
                <a:solidFill>
                  <a:srgbClr val="556076"/>
                </a:solidFill>
              </a:rPr>
              <a:t>Committed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&gt;</a:t>
            </a:r>
            <a:r>
              <a:rPr lang="zh-CN" altLang="en-US" b="1" kern="0">
                <a:solidFill>
                  <a:srgbClr val="556076"/>
                </a:solidFill>
              </a:rPr>
              <a:t>超额突发尺寸</a:t>
            </a:r>
            <a:r>
              <a:rPr lang="en-US" altLang="zh-CN" b="1" kern="0">
                <a:solidFill>
                  <a:srgbClr val="556076"/>
                </a:solidFill>
              </a:rPr>
              <a:t>EBS</a:t>
            </a:r>
            <a:r>
              <a:rPr lang="zh-CN" altLang="en-US" b="1" kern="0">
                <a:solidFill>
                  <a:srgbClr val="556076"/>
                </a:solidFill>
              </a:rPr>
              <a:t>（</a:t>
            </a:r>
            <a:r>
              <a:rPr lang="en-US" altLang="zh-CN" b="1" kern="0">
                <a:solidFill>
                  <a:srgbClr val="556076"/>
                </a:solidFill>
              </a:rPr>
              <a:t>Excess Burst Size</a:t>
            </a:r>
            <a:r>
              <a:rPr lang="zh-CN" altLang="en-US" b="1" kern="0">
                <a:solidFill>
                  <a:srgbClr val="556076"/>
                </a:solidFill>
              </a:rPr>
              <a:t>）</a:t>
            </a:r>
            <a:endParaRPr lang="en-US" altLang="zh-CN" b="1" kern="0">
              <a:solidFill>
                <a:srgbClr val="556076"/>
              </a:solidFill>
            </a:endParaRPr>
          </a:p>
          <a:p>
            <a:pPr marL="342900" lvl="0" indent="-342900" fontAlgn="ctr">
              <a:spcBef>
                <a:spcPct val="10000"/>
              </a:spcBef>
              <a:spcAft>
                <a:spcPct val="10000"/>
              </a:spcAft>
              <a:defRPr/>
            </a:pP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每秒钟更新</a:t>
            </a:r>
            <a:r>
              <a:rPr lang="en-US" altLang="zh-CN" b="1" kern="0">
                <a:solidFill>
                  <a:srgbClr val="556076"/>
                </a:solidFill>
              </a:rPr>
              <a:t>CIR</a:t>
            </a:r>
            <a:r>
              <a:rPr lang="zh-CN" altLang="en-US" b="1" kern="0">
                <a:solidFill>
                  <a:srgbClr val="556076"/>
                </a:solidFill>
              </a:rPr>
              <a:t>次</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Tc &lt; CBS</a:t>
            </a:r>
            <a:r>
              <a:rPr lang="zh-CN" altLang="en-US" b="1" kern="0">
                <a:solidFill>
                  <a:srgbClr val="556076"/>
                </a:solidFill>
              </a:rPr>
              <a:t>，</a:t>
            </a:r>
            <a:r>
              <a:rPr lang="en-US" altLang="zh-CN" b="1" kern="0">
                <a:solidFill>
                  <a:srgbClr val="556076"/>
                </a:solidFill>
              </a:rPr>
              <a:t>Tc++</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如果</a:t>
            </a:r>
            <a:r>
              <a:rPr lang="en-US" altLang="zh-CN" b="1" kern="0">
                <a:solidFill>
                  <a:srgbClr val="556076"/>
                </a:solidFill>
              </a:rPr>
              <a:t>Te &lt; EBS</a:t>
            </a:r>
            <a:r>
              <a:rPr lang="zh-CN" altLang="en-US" b="1" kern="0">
                <a:solidFill>
                  <a:srgbClr val="556076"/>
                </a:solidFill>
              </a:rPr>
              <a:t>，</a:t>
            </a:r>
            <a:r>
              <a:rPr lang="en-US" altLang="zh-CN" b="1" kern="0">
                <a:solidFill>
                  <a:srgbClr val="556076"/>
                </a:solidFill>
              </a:rPr>
              <a:t>Te++</a:t>
            </a:r>
            <a:r>
              <a:rPr lang="zh-CN" altLang="en-US" b="1" kern="0">
                <a:solidFill>
                  <a:srgbClr val="556076"/>
                </a:solidFill>
              </a:rPr>
              <a:t>，否则</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保持不变</a:t>
            </a: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Tc</a:t>
            </a:r>
            <a:r>
              <a:rPr lang="zh-CN" altLang="en-US" b="1" kern="0">
                <a:solidFill>
                  <a:srgbClr val="556076"/>
                </a:solidFill>
              </a:rPr>
              <a:t>和</a:t>
            </a:r>
            <a:r>
              <a:rPr lang="en-US" altLang="zh-CN" b="1" kern="0">
                <a:solidFill>
                  <a:srgbClr val="556076"/>
                </a:solidFill>
              </a:rPr>
              <a:t>Te</a:t>
            </a:r>
            <a:r>
              <a:rPr lang="zh-CN" altLang="en-US" b="1" kern="0">
                <a:solidFill>
                  <a:srgbClr val="556076"/>
                </a:solidFill>
              </a:rPr>
              <a:t>表示桶中的令牌数量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r>
              <a:rPr lang="zh-CN" altLang="en-US" b="1" kern="0">
                <a:solidFill>
                  <a:srgbClr val="556076"/>
                </a:solidFill>
              </a:rPr>
              <a:t>初始化时，</a:t>
            </a:r>
            <a:r>
              <a:rPr lang="en-US" altLang="zh-CN" b="1" kern="0">
                <a:solidFill>
                  <a:srgbClr val="556076"/>
                </a:solidFill>
              </a:rPr>
              <a:t>Tc=CBS</a:t>
            </a:r>
            <a:r>
              <a:rPr lang="zh-CN" altLang="en-US" b="1" kern="0">
                <a:solidFill>
                  <a:srgbClr val="556076"/>
                </a:solidFill>
              </a:rPr>
              <a:t>，</a:t>
            </a:r>
            <a:r>
              <a:rPr lang="en-US" altLang="zh-CN" b="1" kern="0">
                <a:solidFill>
                  <a:srgbClr val="556076"/>
                </a:solidFill>
              </a:rPr>
              <a:t>Te=EBS</a:t>
            </a:r>
          </a:p>
        </p:txBody>
      </p:sp>
      <p:pic>
        <p:nvPicPr>
          <p:cNvPr id="5123" name="Picture 3"/>
          <p:cNvPicPr>
            <a:picLocks noChangeAspect="1" noChangeArrowheads="1"/>
          </p:cNvPicPr>
          <p:nvPr/>
        </p:nvPicPr>
        <p:blipFill>
          <a:blip r:embed="rId3" cstate="print"/>
          <a:srcRect/>
          <a:stretch>
            <a:fillRect/>
          </a:stretch>
        </p:blipFill>
        <p:spPr bwMode="auto">
          <a:xfrm>
            <a:off x="971600" y="2564904"/>
            <a:ext cx="4067175" cy="23907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色盲模式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6146" name="Picture 2"/>
          <p:cNvPicPr>
            <a:picLocks noChangeAspect="1" noChangeArrowheads="1"/>
          </p:cNvPicPr>
          <p:nvPr/>
        </p:nvPicPr>
        <p:blipFill>
          <a:blip r:embed="rId3" cstate="print"/>
          <a:srcRect/>
          <a:stretch>
            <a:fillRect/>
          </a:stretch>
        </p:blipFill>
        <p:spPr bwMode="auto">
          <a:xfrm>
            <a:off x="1331640" y="1988840"/>
            <a:ext cx="5256584" cy="454772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a:solidFill>
                  <a:srgbClr val="556076"/>
                </a:solidFill>
              </a:rPr>
              <a:t>srTCM</a:t>
            </a:r>
            <a:r>
              <a:rPr lang="zh-CN" altLang="en-US" b="1" kern="0">
                <a:solidFill>
                  <a:srgbClr val="556076"/>
                </a:solidFill>
              </a:rPr>
              <a:t>算法（单速率三色标记器）</a:t>
            </a:r>
            <a:endParaRPr lang="en-US" altLang="zh-CN" b="1" ker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a:solidFill>
                  <a:srgbClr val="556076"/>
                </a:solidFill>
              </a:rPr>
              <a:t>感色模式</a:t>
            </a:r>
            <a:endParaRPr lang="en-US" altLang="zh-CN" b="1" kern="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a:p>
            <a:pPr marL="342900" lvl="0" indent="-342900" fontAlgn="ctr">
              <a:spcBef>
                <a:spcPct val="10000"/>
              </a:spcBef>
              <a:spcAft>
                <a:spcPct val="10000"/>
              </a:spcAft>
              <a:defRPr/>
            </a:pPr>
            <a:r>
              <a:rPr lang="en-US" altLang="zh-CN" b="1" kern="0">
                <a:solidFill>
                  <a:srgbClr val="556076"/>
                </a:solidFill>
              </a:rPr>
              <a:t>	</a:t>
            </a:r>
          </a:p>
        </p:txBody>
      </p:sp>
      <p:pic>
        <p:nvPicPr>
          <p:cNvPr id="7170" name="Picture 2"/>
          <p:cNvPicPr>
            <a:picLocks noChangeAspect="1" noChangeArrowheads="1"/>
          </p:cNvPicPr>
          <p:nvPr/>
        </p:nvPicPr>
        <p:blipFill>
          <a:blip r:embed="rId3" cstate="print"/>
          <a:srcRect/>
          <a:stretch>
            <a:fillRect/>
          </a:stretch>
        </p:blipFill>
        <p:spPr bwMode="auto">
          <a:xfrm>
            <a:off x="1547664" y="1772816"/>
            <a:ext cx="5410200" cy="49244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承诺的平均速率</a:t>
            </a:r>
            <a:r>
              <a:rPr lang="en-US" altLang="zh-CN" b="1" kern="0" dirty="0">
                <a:solidFill>
                  <a:srgbClr val="556076"/>
                </a:solidFill>
              </a:rPr>
              <a:t>CIR</a:t>
            </a:r>
            <a:r>
              <a:rPr lang="zh-CN" altLang="en-US" b="1" kern="0" dirty="0">
                <a:solidFill>
                  <a:srgbClr val="556076"/>
                </a:solidFill>
              </a:rPr>
              <a:t>（</a:t>
            </a:r>
            <a:r>
              <a:rPr lang="en-US" altLang="zh-CN" b="1" kern="0" dirty="0">
                <a:solidFill>
                  <a:srgbClr val="556076"/>
                </a:solidFill>
              </a:rPr>
              <a:t>Committed Information 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峰值速率</a:t>
            </a:r>
            <a:r>
              <a:rPr lang="en-US" altLang="zh-CN" b="1" kern="0" dirty="0">
                <a:solidFill>
                  <a:srgbClr val="556076"/>
                </a:solidFill>
              </a:rPr>
              <a:t>PIR</a:t>
            </a:r>
            <a:r>
              <a:rPr lang="zh-CN" altLang="en-US" b="1" kern="0" dirty="0">
                <a:solidFill>
                  <a:srgbClr val="556076"/>
                </a:solidFill>
              </a:rPr>
              <a:t>（</a:t>
            </a:r>
            <a:r>
              <a:rPr lang="en-US" altLang="zh-CN" b="1" kern="0" dirty="0">
                <a:solidFill>
                  <a:srgbClr val="556076"/>
                </a:solidFill>
              </a:rPr>
              <a:t>Peak </a:t>
            </a:r>
            <a:r>
              <a:rPr lang="en-US" altLang="zh-CN" b="1" kern="0" dirty="0" err="1">
                <a:solidFill>
                  <a:srgbClr val="556076"/>
                </a:solidFill>
              </a:rPr>
              <a:t>InformationRate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承诺突发尺寸</a:t>
            </a:r>
            <a:r>
              <a:rPr lang="en-US" altLang="zh-CN" b="1" kern="0" dirty="0">
                <a:solidFill>
                  <a:srgbClr val="556076"/>
                </a:solidFill>
              </a:rPr>
              <a:t>CBS</a:t>
            </a:r>
            <a:r>
              <a:rPr lang="zh-CN" altLang="en-US" b="1" kern="0" dirty="0">
                <a:solidFill>
                  <a:srgbClr val="556076"/>
                </a:solidFill>
              </a:rPr>
              <a:t>（</a:t>
            </a:r>
            <a:r>
              <a:rPr lang="en-US" altLang="zh-CN" b="1" kern="0" dirty="0">
                <a:solidFill>
                  <a:srgbClr val="556076"/>
                </a:solidFill>
              </a:rPr>
              <a:t>Committed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&gt;</a:t>
            </a:r>
            <a:r>
              <a:rPr lang="zh-CN" altLang="en-US" b="1" kern="0" dirty="0">
                <a:solidFill>
                  <a:srgbClr val="556076"/>
                </a:solidFill>
              </a:rPr>
              <a:t>峰值突发尺寸</a:t>
            </a:r>
            <a:r>
              <a:rPr lang="en-US" altLang="zh-CN" b="1" kern="0" dirty="0">
                <a:solidFill>
                  <a:srgbClr val="556076"/>
                </a:solidFill>
              </a:rPr>
              <a:t>PBS</a:t>
            </a:r>
            <a:r>
              <a:rPr lang="zh-CN" altLang="en-US" b="1" kern="0" dirty="0">
                <a:solidFill>
                  <a:srgbClr val="556076"/>
                </a:solidFill>
              </a:rPr>
              <a:t>（</a:t>
            </a:r>
            <a:r>
              <a:rPr lang="en-US" altLang="zh-CN" b="1" kern="0" dirty="0">
                <a:solidFill>
                  <a:srgbClr val="556076"/>
                </a:solidFill>
              </a:rPr>
              <a:t>Peak Burst Size</a:t>
            </a:r>
            <a:r>
              <a:rPr lang="zh-CN" altLang="en-US" b="1" kern="0" dirty="0">
                <a:solidFill>
                  <a:srgbClr val="556076"/>
                </a:solidFill>
              </a:rPr>
              <a:t>）</a:t>
            </a:r>
            <a:endParaRPr lang="en-US" altLang="zh-CN" b="1" kern="0" dirty="0">
              <a:solidFill>
                <a:srgbClr val="556076"/>
              </a:solidFill>
            </a:endParaRP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每秒钟更新</a:t>
            </a:r>
            <a:r>
              <a:rPr lang="en-US" altLang="zh-CN" b="1" kern="0" dirty="0">
                <a:solidFill>
                  <a:srgbClr val="556076"/>
                </a:solidFill>
              </a:rPr>
              <a:t>CIR</a:t>
            </a:r>
            <a:r>
              <a:rPr lang="zh-CN" altLang="en-US" b="1" kern="0" dirty="0">
                <a:solidFill>
                  <a:srgbClr val="556076"/>
                </a:solidFill>
              </a:rPr>
              <a:t>和</a:t>
            </a:r>
            <a:r>
              <a:rPr lang="en-US" altLang="zh-CN" b="1" kern="0" dirty="0">
                <a:solidFill>
                  <a:srgbClr val="556076"/>
                </a:solidFill>
              </a:rPr>
              <a:t>PIR</a:t>
            </a:r>
            <a:r>
              <a:rPr lang="zh-CN" altLang="en-US" b="1" kern="0" dirty="0">
                <a:solidFill>
                  <a:srgbClr val="556076"/>
                </a:solidFill>
              </a:rPr>
              <a:t>次</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每次两个桶各自增加，除非桶满</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Tc</a:t>
            </a:r>
            <a:r>
              <a:rPr lang="zh-CN" altLang="en-US" b="1" kern="0" dirty="0">
                <a:solidFill>
                  <a:srgbClr val="556076"/>
                </a:solidFill>
              </a:rPr>
              <a:t>和</a:t>
            </a:r>
            <a:r>
              <a:rPr lang="en-US" altLang="zh-CN" b="1" kern="0" dirty="0" err="1">
                <a:solidFill>
                  <a:srgbClr val="556076"/>
                </a:solidFill>
              </a:rPr>
              <a:t>Tp</a:t>
            </a:r>
            <a:r>
              <a:rPr lang="zh-CN" altLang="en-US" b="1" kern="0" dirty="0">
                <a:solidFill>
                  <a:srgbClr val="556076"/>
                </a:solidFill>
              </a:rPr>
              <a:t>表示桶中的令牌数量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r>
              <a:rPr lang="zh-CN" altLang="en-US" b="1" kern="0" dirty="0">
                <a:solidFill>
                  <a:srgbClr val="556076"/>
                </a:solidFill>
              </a:rPr>
              <a:t>初始化时，</a:t>
            </a:r>
            <a:r>
              <a:rPr lang="en-US" altLang="zh-CN" b="1" kern="0" dirty="0">
                <a:solidFill>
                  <a:srgbClr val="556076"/>
                </a:solidFill>
              </a:rPr>
              <a:t>Tc=CBS</a:t>
            </a:r>
            <a:r>
              <a:rPr lang="zh-CN" altLang="en-US" b="1" kern="0" dirty="0">
                <a:solidFill>
                  <a:srgbClr val="556076"/>
                </a:solidFill>
              </a:rPr>
              <a:t>，</a:t>
            </a:r>
            <a:r>
              <a:rPr lang="en-US" altLang="zh-CN" b="1" kern="0" dirty="0" err="1">
                <a:solidFill>
                  <a:srgbClr val="556076"/>
                </a:solidFill>
              </a:rPr>
              <a:t>Tp</a:t>
            </a:r>
            <a:r>
              <a:rPr lang="en-US" altLang="zh-CN" b="1" kern="0" dirty="0">
                <a:solidFill>
                  <a:srgbClr val="556076"/>
                </a:solidFill>
              </a:rPr>
              <a:t>=PBS</a:t>
            </a:r>
          </a:p>
        </p:txBody>
      </p:sp>
      <p:pic>
        <p:nvPicPr>
          <p:cNvPr id="8194" name="Picture 2"/>
          <p:cNvPicPr>
            <a:picLocks noChangeAspect="1" noChangeArrowheads="1"/>
          </p:cNvPicPr>
          <p:nvPr/>
        </p:nvPicPr>
        <p:blipFill>
          <a:blip r:embed="rId3" cstate="print"/>
          <a:srcRect/>
          <a:stretch>
            <a:fillRect/>
          </a:stretch>
        </p:blipFill>
        <p:spPr bwMode="auto">
          <a:xfrm>
            <a:off x="971600" y="2708920"/>
            <a:ext cx="4371975" cy="24955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色盲模式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xmlns="" id="{3CE86AD7-B5E1-492A-8138-94CB156EBC89}"/>
              </a:ext>
            </a:extLst>
          </p:cNvPr>
          <p:cNvPicPr>
            <a:picLocks noChangeAspect="1"/>
          </p:cNvPicPr>
          <p:nvPr/>
        </p:nvPicPr>
        <p:blipFill>
          <a:blip r:embed="rId3" cstate="print"/>
          <a:stretch>
            <a:fillRect/>
          </a:stretch>
        </p:blipFill>
        <p:spPr>
          <a:xfrm>
            <a:off x="1619672" y="1772816"/>
            <a:ext cx="5084613" cy="4448172"/>
          </a:xfrm>
          <a:prstGeom prst="rect">
            <a:avLst/>
          </a:prstGeom>
        </p:spPr>
      </p:pic>
    </p:spTree>
    <p:extLst>
      <p:ext uri="{BB962C8B-B14F-4D97-AF65-F5344CB8AC3E}">
        <p14:creationId xmlns:p14="http://schemas.microsoft.com/office/powerpoint/2010/main" xmlns="" val="229528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en-US" altLang="zh-CN" b="1" kern="0" dirty="0" err="1">
                <a:solidFill>
                  <a:srgbClr val="556076"/>
                </a:solidFill>
              </a:rPr>
              <a:t>trTCM</a:t>
            </a:r>
            <a:r>
              <a:rPr lang="zh-CN" altLang="en-US" b="1" kern="0" dirty="0">
                <a:solidFill>
                  <a:srgbClr val="556076"/>
                </a:solidFill>
              </a:rPr>
              <a:t>算法（双速率三色标记器）</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感色模式</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xmlns="" id="{29225CFE-0BFD-49E2-A0D4-256184032F8A}"/>
              </a:ext>
            </a:extLst>
          </p:cNvPr>
          <p:cNvPicPr>
            <a:picLocks noChangeAspect="1"/>
          </p:cNvPicPr>
          <p:nvPr/>
        </p:nvPicPr>
        <p:blipFill>
          <a:blip r:embed="rId3" cstate="print"/>
          <a:stretch>
            <a:fillRect/>
          </a:stretch>
        </p:blipFill>
        <p:spPr>
          <a:xfrm>
            <a:off x="1619672" y="1732094"/>
            <a:ext cx="5224437" cy="4628604"/>
          </a:xfrm>
          <a:prstGeom prst="rect">
            <a:avLst/>
          </a:prstGeom>
        </p:spPr>
      </p:pic>
    </p:spTree>
    <p:extLst>
      <p:ext uri="{BB962C8B-B14F-4D97-AF65-F5344CB8AC3E}">
        <p14:creationId xmlns:p14="http://schemas.microsoft.com/office/powerpoint/2010/main" xmlns="" val="166461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网络带宽（</a:t>
            </a:r>
            <a:r>
              <a:rPr lang="en-US" altLang="zh-CN" sz="1800"/>
              <a:t>Bandwidth</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648072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网络带宽用于衡量网络的吞吐能力</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网络带宽的最大值为数据转发路径上最小链路的带宽值</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如果网络上存在多个数据流，它们将互相竞争带宽</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例如家庭网络中</a:t>
            </a:r>
            <a:r>
              <a:rPr lang="en-US" altLang="zh-CN" b="1" kern="0">
                <a:solidFill>
                  <a:srgbClr val="556076"/>
                </a:solidFill>
                <a:latin typeface="+mn-ea"/>
              </a:rPr>
              <a:t>100MB/S</a:t>
            </a:r>
            <a:r>
              <a:rPr lang="zh-CN" altLang="en-US" b="1" kern="0">
                <a:solidFill>
                  <a:srgbClr val="556076"/>
                </a:solidFill>
                <a:latin typeface="+mn-ea"/>
              </a:rPr>
              <a:t>和</a:t>
            </a:r>
            <a:r>
              <a:rPr lang="en-US" altLang="zh-CN" b="1" kern="0">
                <a:solidFill>
                  <a:srgbClr val="556076"/>
                </a:solidFill>
                <a:latin typeface="+mn-ea"/>
              </a:rPr>
              <a:t>5MB/S</a:t>
            </a:r>
            <a:r>
              <a:rPr lang="zh-CN" altLang="en-US" b="1" kern="0">
                <a:solidFill>
                  <a:srgbClr val="556076"/>
                </a:solidFill>
                <a:latin typeface="+mn-ea"/>
              </a:rPr>
              <a:t>的下载速度差距明显</a:t>
            </a:r>
          </a:p>
        </p:txBody>
      </p:sp>
      <p:pic>
        <p:nvPicPr>
          <p:cNvPr id="8" name="图片 7">
            <a:extLst>
              <a:ext uri="{FF2B5EF4-FFF2-40B4-BE49-F238E27FC236}">
                <a16:creationId xmlns:a16="http://schemas.microsoft.com/office/drawing/2014/main" xmlns="" id="{9750B6A8-4D66-4A31-9F81-435DDB610F26}"/>
              </a:ext>
            </a:extLst>
          </p:cNvPr>
          <p:cNvPicPr>
            <a:picLocks noChangeAspect="1"/>
          </p:cNvPicPr>
          <p:nvPr/>
        </p:nvPicPr>
        <p:blipFill>
          <a:blip r:embed="rId2" cstate="print"/>
          <a:stretch>
            <a:fillRect/>
          </a:stretch>
        </p:blipFill>
        <p:spPr>
          <a:xfrm>
            <a:off x="791753" y="1554751"/>
            <a:ext cx="7272461" cy="3390410"/>
          </a:xfrm>
          <a:prstGeom prst="rect">
            <a:avLst/>
          </a:prstGeom>
        </p:spPr>
      </p:pic>
    </p:spTree>
    <p:extLst>
      <p:ext uri="{BB962C8B-B14F-4D97-AF65-F5344CB8AC3E}">
        <p14:creationId xmlns:p14="http://schemas.microsoft.com/office/powerpoint/2010/main" xmlns="" val="390238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流量监管</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CAR</a:t>
            </a:r>
            <a:r>
              <a:rPr lang="zh-CN" altLang="en-US" b="1" kern="0" dirty="0">
                <a:solidFill>
                  <a:srgbClr val="556076"/>
                </a:solidFill>
              </a:rPr>
              <a:t>（</a:t>
            </a:r>
            <a:r>
              <a:rPr lang="en-US" altLang="zh-CN" b="1" kern="0" dirty="0">
                <a:solidFill>
                  <a:srgbClr val="556076"/>
                </a:solidFill>
              </a:rPr>
              <a:t>Committed Access Rate</a:t>
            </a:r>
            <a:r>
              <a:rPr lang="zh-CN" altLang="en-US" b="1" kern="0" dirty="0">
                <a:solidFill>
                  <a:srgbClr val="556076"/>
                </a:solidFill>
              </a:rPr>
              <a:t>）：约定访问速率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丢弃（</a:t>
            </a:r>
            <a:r>
              <a:rPr lang="en-US" altLang="zh-CN" b="1" kern="0" dirty="0" err="1">
                <a:solidFill>
                  <a:srgbClr val="556076"/>
                </a:solidFill>
              </a:rPr>
              <a:t>droping</a:t>
            </a:r>
            <a:r>
              <a:rPr lang="zh-CN" altLang="en-US" b="1" kern="0" dirty="0">
                <a:solidFill>
                  <a:srgbClr val="556076"/>
                </a:solidFill>
              </a:rPr>
              <a:t>）：根据特定规则丢弃分组</a:t>
            </a:r>
            <a:endParaRPr lang="en-US" altLang="zh-CN" b="1" kern="0" dirty="0">
              <a:solidFill>
                <a:srgbClr val="556076"/>
              </a:solidFill>
            </a:endParaRPr>
          </a:p>
          <a:p>
            <a:pPr lvl="1" fontAlgn="ctr">
              <a:spcBef>
                <a:spcPct val="10000"/>
              </a:spcBef>
              <a:spcAft>
                <a:spcPct val="10000"/>
              </a:spcAft>
              <a:defRPr/>
            </a:pPr>
            <a:r>
              <a:rPr lang="zh-CN" altLang="en-US" b="1" kern="0" dirty="0">
                <a:solidFill>
                  <a:srgbClr val="556076"/>
                </a:solidFill>
              </a:rPr>
              <a:t>打标记（</a:t>
            </a:r>
            <a:r>
              <a:rPr lang="en-US" altLang="zh-CN" b="1" kern="0" dirty="0">
                <a:solidFill>
                  <a:srgbClr val="556076"/>
                </a:solidFill>
              </a:rPr>
              <a:t>marking</a:t>
            </a:r>
            <a:r>
              <a:rPr lang="zh-CN" altLang="en-US" b="1" kern="0" dirty="0">
                <a:solidFill>
                  <a:srgbClr val="556076"/>
                </a:solidFill>
              </a:rPr>
              <a:t>）：设置报文的优先级，如</a:t>
            </a:r>
            <a:r>
              <a:rPr lang="en-US" altLang="zh-CN" b="1" kern="0" dirty="0">
                <a:solidFill>
                  <a:srgbClr val="556076"/>
                </a:solidFill>
              </a:rPr>
              <a:t>DSCP</a:t>
            </a: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xmlns="" id="{E4E6C095-8CC6-4F59-85E2-394306DAB512}"/>
              </a:ext>
            </a:extLst>
          </p:cNvPr>
          <p:cNvPicPr>
            <a:picLocks noChangeAspect="1"/>
          </p:cNvPicPr>
          <p:nvPr/>
        </p:nvPicPr>
        <p:blipFill>
          <a:blip r:embed="rId3" cstate="print"/>
          <a:stretch>
            <a:fillRect/>
          </a:stretch>
        </p:blipFill>
        <p:spPr>
          <a:xfrm>
            <a:off x="899592" y="1484784"/>
            <a:ext cx="7332365" cy="2937723"/>
          </a:xfrm>
          <a:prstGeom prst="rect">
            <a:avLst/>
          </a:prstGeom>
        </p:spPr>
      </p:pic>
    </p:spTree>
    <p:extLst>
      <p:ext uri="{BB962C8B-B14F-4D97-AF65-F5344CB8AC3E}">
        <p14:creationId xmlns:p14="http://schemas.microsoft.com/office/powerpoint/2010/main" xmlns="" val="2393886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流量整形</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GTS</a:t>
            </a:r>
            <a:r>
              <a:rPr lang="zh-CN" altLang="en-US" b="1" kern="0" dirty="0">
                <a:solidFill>
                  <a:srgbClr val="556076"/>
                </a:solidFill>
              </a:rPr>
              <a:t>（</a:t>
            </a:r>
            <a:r>
              <a:rPr lang="en-US" altLang="zh-CN" b="1" kern="0" dirty="0">
                <a:solidFill>
                  <a:srgbClr val="556076"/>
                </a:solidFill>
              </a:rPr>
              <a:t>Generic Traffic Shaping</a:t>
            </a:r>
            <a:r>
              <a:rPr lang="zh-CN" altLang="en-US" b="1" kern="0" dirty="0">
                <a:solidFill>
                  <a:srgbClr val="556076"/>
                </a:solidFill>
              </a:rPr>
              <a:t>）：解决链路两边的接口速率不匹配</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对流量进行控制和整形（</a:t>
            </a:r>
            <a:r>
              <a:rPr lang="en-US" altLang="zh-CN" b="1" kern="0" dirty="0">
                <a:solidFill>
                  <a:srgbClr val="556076"/>
                </a:solidFill>
              </a:rPr>
              <a:t>Shaping</a:t>
            </a:r>
            <a:r>
              <a:rPr lang="zh-CN" altLang="en-US" b="1" kern="0" dirty="0">
                <a:solidFill>
                  <a:srgbClr val="556076"/>
                </a:solidFill>
              </a:rPr>
              <a:t>），对超出流量约定的报文进行缓冲</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流量整形可能会增加延迟</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若超过</a:t>
            </a:r>
            <a:r>
              <a:rPr lang="en-US" altLang="zh-CN" b="1" kern="0" dirty="0">
                <a:solidFill>
                  <a:srgbClr val="556076"/>
                </a:solidFill>
              </a:rPr>
              <a:t>GTS</a:t>
            </a:r>
            <a:r>
              <a:rPr lang="zh-CN" altLang="en-US" b="1" kern="0" dirty="0">
                <a:solidFill>
                  <a:srgbClr val="556076"/>
                </a:solidFill>
              </a:rPr>
              <a:t>设定的最大缓冲区则只能丢弃</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lvl="0"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xmlns="" id="{92A82C0B-9377-48D8-A609-CE892F6F2977}"/>
              </a:ext>
            </a:extLst>
          </p:cNvPr>
          <p:cNvPicPr>
            <a:picLocks noChangeAspect="1"/>
          </p:cNvPicPr>
          <p:nvPr/>
        </p:nvPicPr>
        <p:blipFill>
          <a:blip r:embed="rId3" cstate="print"/>
          <a:stretch>
            <a:fillRect/>
          </a:stretch>
        </p:blipFill>
        <p:spPr>
          <a:xfrm>
            <a:off x="827584" y="1700808"/>
            <a:ext cx="7668344" cy="2432432"/>
          </a:xfrm>
          <a:prstGeom prst="rect">
            <a:avLst/>
          </a:prstGeom>
        </p:spPr>
      </p:pic>
    </p:spTree>
    <p:extLst>
      <p:ext uri="{BB962C8B-B14F-4D97-AF65-F5344CB8AC3E}">
        <p14:creationId xmlns:p14="http://schemas.microsoft.com/office/powerpoint/2010/main" xmlns="" val="391056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流量监管及整形</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457200"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物理接口总速率限制</a:t>
            </a:r>
            <a:endParaRPr lang="en-US" altLang="zh-CN" sz="2400"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a:t>
            </a:r>
            <a:r>
              <a:rPr lang="en-US" altLang="zh-CN" b="1" kern="0" dirty="0">
                <a:solidFill>
                  <a:srgbClr val="556076"/>
                </a:solidFill>
              </a:rPr>
              <a:t>Line Rate</a:t>
            </a:r>
            <a:r>
              <a:rPr lang="zh-CN" altLang="en-US" b="1" kern="0" dirty="0">
                <a:solidFill>
                  <a:srgbClr val="556076"/>
                </a:solidFill>
              </a:rPr>
              <a:t>）：在一个物理接口上，限制接口发送报文（包括紧急报文）的总速率。</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dirty="0">
                <a:solidFill>
                  <a:srgbClr val="556076"/>
                </a:solidFill>
              </a:rPr>
              <a:t>经过令牌桶处理</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dirty="0">
                <a:solidFill>
                  <a:srgbClr val="556076"/>
                </a:solidFill>
              </a:rPr>
              <a:t>LR</a:t>
            </a:r>
            <a:r>
              <a:rPr lang="zh-CN" altLang="en-US" b="1" kern="0" dirty="0">
                <a:solidFill>
                  <a:srgbClr val="556076"/>
                </a:solidFill>
              </a:rPr>
              <a:t>相比较于</a:t>
            </a:r>
            <a:r>
              <a:rPr lang="en-US" altLang="zh-CN" b="1" kern="0" dirty="0">
                <a:solidFill>
                  <a:srgbClr val="556076"/>
                </a:solidFill>
              </a:rPr>
              <a:t>GTS</a:t>
            </a:r>
            <a:r>
              <a:rPr lang="zh-CN" altLang="en-US" b="1" kern="0" dirty="0">
                <a:solidFill>
                  <a:srgbClr val="556076"/>
                </a:solidFill>
              </a:rPr>
              <a:t>，不但能够对超过流量限制的报文进行缓存，而且还因为进入了</a:t>
            </a:r>
            <a:r>
              <a:rPr lang="en-US" altLang="zh-CN" b="1" kern="0" dirty="0">
                <a:solidFill>
                  <a:srgbClr val="556076"/>
                </a:solidFill>
              </a:rPr>
              <a:t>QOS</a:t>
            </a:r>
            <a:r>
              <a:rPr lang="zh-CN" altLang="en-US" b="1" kern="0" dirty="0">
                <a:solidFill>
                  <a:srgbClr val="556076"/>
                </a:solidFill>
              </a:rPr>
              <a:t>队列机制进行处理，所以队列调度机制更灵活。</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xmlns="" id="{C0E23E3D-8F73-4494-AA9E-D7A6F2C0CB08}"/>
              </a:ext>
            </a:extLst>
          </p:cNvPr>
          <p:cNvPicPr>
            <a:picLocks noChangeAspect="1"/>
          </p:cNvPicPr>
          <p:nvPr/>
        </p:nvPicPr>
        <p:blipFill>
          <a:blip r:embed="rId3" cstate="print"/>
          <a:stretch>
            <a:fillRect/>
          </a:stretch>
        </p:blipFill>
        <p:spPr>
          <a:xfrm>
            <a:off x="827584" y="1556792"/>
            <a:ext cx="6846098" cy="2876776"/>
          </a:xfrm>
          <a:prstGeom prst="rect">
            <a:avLst/>
          </a:prstGeom>
        </p:spPr>
      </p:pic>
    </p:spTree>
    <p:extLst>
      <p:ext uri="{BB962C8B-B14F-4D97-AF65-F5344CB8AC3E}">
        <p14:creationId xmlns:p14="http://schemas.microsoft.com/office/powerpoint/2010/main" xmlns="" val="166953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一、网络性能四大指标</a:t>
            </a:r>
            <a:r>
              <a:rPr lang="en-US" altLang="zh-CN" dirty="0"/>
              <a:t/>
            </a:r>
            <a:br>
              <a:rPr lang="en-US" altLang="zh-CN" dirty="0"/>
            </a:br>
            <a:r>
              <a:rPr lang="zh-CN" altLang="en-US" dirty="0"/>
              <a:t>二、</a:t>
            </a:r>
            <a:r>
              <a:rPr lang="en-US" altLang="zh-CN" dirty="0"/>
              <a:t>QOS</a:t>
            </a:r>
            <a:r>
              <a:rPr lang="zh-CN" altLang="en-US" dirty="0"/>
              <a:t>简介</a:t>
            </a:r>
            <a:r>
              <a:rPr lang="en-US" altLang="zh-CN" dirty="0"/>
              <a:t/>
            </a:r>
            <a:br>
              <a:rPr lang="en-US" altLang="zh-CN" dirty="0"/>
            </a:br>
            <a:r>
              <a:rPr lang="zh-CN" altLang="en-US" dirty="0"/>
              <a:t>三、报文分类和标记</a:t>
            </a:r>
            <a:r>
              <a:rPr lang="en-US" altLang="zh-CN" dirty="0"/>
              <a:t/>
            </a:r>
            <a:br>
              <a:rPr lang="en-US" altLang="zh-CN" dirty="0"/>
            </a:br>
            <a:r>
              <a:rPr lang="zh-CN" altLang="en-US" dirty="0"/>
              <a:t>四、流量监管及整形</a:t>
            </a:r>
            <a:r>
              <a:rPr lang="en-US" altLang="zh-CN" dirty="0"/>
              <a:t/>
            </a:r>
            <a:br>
              <a:rPr lang="en-US" altLang="zh-CN" dirty="0"/>
            </a:br>
            <a:r>
              <a:rPr lang="zh-CN" altLang="en-US" dirty="0"/>
              <a:t>五、</a:t>
            </a:r>
            <a:r>
              <a:rPr lang="zh-CN" altLang="en-US" dirty="0">
                <a:solidFill>
                  <a:srgbClr val="FF0000"/>
                </a:solidFill>
              </a:rPr>
              <a:t>拥塞管理</a:t>
            </a:r>
            <a:r>
              <a:rPr lang="zh-CN" altLang="en-US">
                <a:solidFill>
                  <a:srgbClr val="FF0000"/>
                </a:solidFill>
              </a:rPr>
              <a:t>及</a:t>
            </a:r>
            <a:r>
              <a:rPr lang="zh-CN" altLang="en-US" smtClean="0">
                <a:solidFill>
                  <a:srgbClr val="FF0000"/>
                </a:solidFill>
              </a:rPr>
              <a:t>避免</a:t>
            </a:r>
            <a:endParaRPr lang="zh-CN" altLang="en-US" dirty="0"/>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p14="http://schemas.microsoft.com/office/powerpoint/2010/main" xmlns="" val="139697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buFont typeface="Arial" pitchFamily="34" charset="0"/>
              <a:buChar char="•"/>
              <a:defRPr/>
            </a:pPr>
            <a:r>
              <a:rPr lang="zh-CN" altLang="en-US" sz="2400" b="1" kern="0" dirty="0">
                <a:solidFill>
                  <a:srgbClr val="556076"/>
                </a:solidFill>
              </a:rPr>
              <a:t>拥塞管理</a:t>
            </a:r>
            <a:endParaRPr lang="en-US" altLang="zh-CN" sz="2400"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网络拥塞时，不同的报文得到不同的待遇，包括时延</a:t>
            </a:r>
            <a:r>
              <a:rPr lang="en-US" altLang="zh-CN" b="1" kern="0" dirty="0">
                <a:solidFill>
                  <a:srgbClr val="556076"/>
                </a:solidFill>
              </a:rPr>
              <a:t>/</a:t>
            </a:r>
            <a:r>
              <a:rPr lang="zh-CN" altLang="en-US" b="1" kern="0" dirty="0">
                <a:solidFill>
                  <a:srgbClr val="556076"/>
                </a:solidFill>
              </a:rPr>
              <a:t>带宽等。</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通过队列调度来实现网络拥塞的管理，队列调度可以控制不同类型的分组对链路带宽的使用，使不同的数据流得到不同等级的服务。</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dirty="0">
                <a:solidFill>
                  <a:srgbClr val="556076"/>
                </a:solidFill>
              </a:rPr>
              <a:t>队列调度机制都是在出端口发生拥塞情况下产生作用，另外一个主要作用就是将报文重新排序（</a:t>
            </a:r>
            <a:r>
              <a:rPr lang="en-US" altLang="zh-CN" b="1" kern="0" dirty="0">
                <a:solidFill>
                  <a:srgbClr val="556076"/>
                </a:solidFill>
              </a:rPr>
              <a:t>FIFO</a:t>
            </a:r>
            <a:r>
              <a:rPr lang="zh-CN" altLang="en-US" b="1" kern="0" dirty="0">
                <a:solidFill>
                  <a:srgbClr val="556076"/>
                </a:solidFill>
              </a:rPr>
              <a:t>除外）。</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xmlns="" id="{8626EAE8-BB92-4D17-B464-755FA05D23DE}"/>
              </a:ext>
            </a:extLst>
          </p:cNvPr>
          <p:cNvPicPr>
            <a:picLocks noChangeAspect="1"/>
          </p:cNvPicPr>
          <p:nvPr/>
        </p:nvPicPr>
        <p:blipFill>
          <a:blip r:embed="rId3" cstate="print"/>
          <a:stretch>
            <a:fillRect/>
          </a:stretch>
        </p:blipFill>
        <p:spPr>
          <a:xfrm>
            <a:off x="683568" y="1700808"/>
            <a:ext cx="8100392" cy="1821348"/>
          </a:xfrm>
          <a:prstGeom prst="rect">
            <a:avLst/>
          </a:prstGeom>
        </p:spPr>
      </p:pic>
    </p:spTree>
    <p:extLst>
      <p:ext uri="{BB962C8B-B14F-4D97-AF65-F5344CB8AC3E}">
        <p14:creationId xmlns:p14="http://schemas.microsoft.com/office/powerpoint/2010/main" xmlns="" val="101644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1 </a:t>
            </a:r>
            <a:r>
              <a:rPr lang="zh-CN" altLang="en-US" b="1" kern="0" smtClean="0">
                <a:solidFill>
                  <a:srgbClr val="556076"/>
                </a:solidFill>
              </a:rPr>
              <a:t>先进先出</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FIFO</a:t>
            </a:r>
            <a:r>
              <a:rPr lang="zh-CN" altLang="en-US" b="1" kern="0" dirty="0">
                <a:solidFill>
                  <a:srgbClr val="556076"/>
                </a:solidFill>
              </a:rPr>
              <a:t>（</a:t>
            </a:r>
            <a:r>
              <a:rPr lang="en-US" altLang="zh-CN" b="1" kern="0" dirty="0">
                <a:solidFill>
                  <a:srgbClr val="556076"/>
                </a:solidFill>
              </a:rPr>
              <a:t>First In First Out</a:t>
            </a:r>
            <a:r>
              <a:rPr lang="zh-CN" altLang="en-US" b="1" kern="0" dirty="0">
                <a:solidFill>
                  <a:srgbClr val="556076"/>
                </a:solidFill>
              </a:rPr>
              <a:t>）：算法简单，转发的速度快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zh-CN" altLang="en-US" b="1" kern="0" dirty="0">
                <a:solidFill>
                  <a:srgbClr val="556076"/>
                </a:solidFill>
              </a:rPr>
              <a:t>所有的报文统一对待，先进先出，没有任何区别</a:t>
            </a:r>
            <a:endParaRPr lang="en-US" altLang="zh-CN" b="1" kern="0" dirty="0">
              <a:solidFill>
                <a:srgbClr val="556076"/>
              </a:solidFill>
            </a:endParaRPr>
          </a:p>
          <a:p>
            <a:pPr marL="342900" lvl="0" indent="-342900" fontAlgn="ctr">
              <a:spcBef>
                <a:spcPct val="10000"/>
              </a:spcBef>
              <a:spcAft>
                <a:spcPct val="10000"/>
              </a:spcAft>
              <a:buFont typeface="Arial" panose="020B0604020202020204" pitchFamily="34" charset="0"/>
              <a:buChar char="•"/>
              <a:defRPr/>
            </a:pPr>
            <a:r>
              <a:rPr lang="en-US" altLang="zh-CN" b="1" kern="0" dirty="0">
                <a:solidFill>
                  <a:srgbClr val="556076"/>
                </a:solidFill>
              </a:rPr>
              <a:t>internet</a:t>
            </a:r>
            <a:r>
              <a:rPr lang="zh-CN" altLang="en-US" b="1" kern="0" dirty="0">
                <a:solidFill>
                  <a:srgbClr val="556076"/>
                </a:solidFill>
              </a:rPr>
              <a:t>的默认服务模式 </a:t>
            </a:r>
            <a:r>
              <a:rPr lang="en-US" altLang="zh-CN" b="1" kern="0" dirty="0">
                <a:solidFill>
                  <a:srgbClr val="556076"/>
                </a:solidFill>
              </a:rPr>
              <a:t>–— Best-Effort</a:t>
            </a:r>
            <a:r>
              <a:rPr lang="zh-CN" altLang="en-US" b="1" kern="0" dirty="0">
                <a:solidFill>
                  <a:srgbClr val="556076"/>
                </a:solidFill>
              </a:rPr>
              <a:t>采用的队列策略</a:t>
            </a: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xmlns="" id="{24F41094-D524-4EF3-8417-50F645A772A3}"/>
              </a:ext>
            </a:extLst>
          </p:cNvPr>
          <p:cNvPicPr>
            <a:picLocks noChangeAspect="1"/>
          </p:cNvPicPr>
          <p:nvPr/>
        </p:nvPicPr>
        <p:blipFill>
          <a:blip r:embed="rId3" cstate="print"/>
          <a:stretch>
            <a:fillRect/>
          </a:stretch>
        </p:blipFill>
        <p:spPr>
          <a:xfrm>
            <a:off x="875940" y="1556792"/>
            <a:ext cx="7392119" cy="2204523"/>
          </a:xfrm>
          <a:prstGeom prst="rect">
            <a:avLst/>
          </a:prstGeom>
        </p:spPr>
      </p:pic>
    </p:spTree>
    <p:extLst>
      <p:ext uri="{BB962C8B-B14F-4D97-AF65-F5344CB8AC3E}">
        <p14:creationId xmlns:p14="http://schemas.microsoft.com/office/powerpoint/2010/main" xmlns="" val="1690753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2 </a:t>
            </a:r>
            <a:r>
              <a:rPr lang="zh-CN" altLang="en-US" b="1" kern="0" smtClean="0">
                <a:solidFill>
                  <a:srgbClr val="556076"/>
                </a:solidFill>
              </a:rPr>
              <a:t>优先</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PQ</a:t>
            </a:r>
            <a:r>
              <a:rPr lang="zh-CN" altLang="en-US" b="1" kern="0" dirty="0">
                <a:solidFill>
                  <a:srgbClr val="556076"/>
                </a:solidFill>
              </a:rPr>
              <a:t>（</a:t>
            </a:r>
            <a:r>
              <a:rPr lang="en-US" altLang="zh-CN" b="1" kern="0" dirty="0">
                <a:solidFill>
                  <a:srgbClr val="556076"/>
                </a:solidFill>
              </a:rPr>
              <a:t>Priority Queuing</a:t>
            </a:r>
            <a:r>
              <a:rPr lang="zh-CN" altLang="en-US" b="1" kern="0" dirty="0">
                <a:solidFill>
                  <a:srgbClr val="556076"/>
                </a:solidFill>
              </a:rPr>
              <a:t>）：优先队列，可以保障高优先级队列的服务质量</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PQ</a:t>
            </a:r>
            <a:r>
              <a:rPr lang="zh-CN" altLang="en-US" b="1" kern="0" dirty="0">
                <a:solidFill>
                  <a:srgbClr val="556076"/>
                </a:solidFill>
              </a:rPr>
              <a:t>分为四个队列：</a:t>
            </a:r>
            <a:r>
              <a:rPr lang="en-US" altLang="zh-CN" b="1" kern="0" dirty="0">
                <a:solidFill>
                  <a:srgbClr val="556076"/>
                </a:solidFill>
              </a:rPr>
              <a:t>High</a:t>
            </a:r>
            <a:r>
              <a:rPr lang="zh-CN" altLang="en-US" b="1" kern="0" dirty="0">
                <a:solidFill>
                  <a:srgbClr val="556076"/>
                </a:solidFill>
              </a:rPr>
              <a:t>， </a:t>
            </a:r>
            <a:r>
              <a:rPr lang="en-US" altLang="zh-CN" b="1" kern="0" dirty="0">
                <a:solidFill>
                  <a:srgbClr val="556076"/>
                </a:solidFill>
              </a:rPr>
              <a:t>Medium</a:t>
            </a:r>
            <a:r>
              <a:rPr lang="zh-CN" altLang="en-US" b="1" kern="0" dirty="0">
                <a:solidFill>
                  <a:srgbClr val="556076"/>
                </a:solidFill>
              </a:rPr>
              <a:t>， </a:t>
            </a:r>
            <a:r>
              <a:rPr lang="en-US" altLang="zh-CN" b="1" kern="0" dirty="0">
                <a:solidFill>
                  <a:srgbClr val="556076"/>
                </a:solidFill>
              </a:rPr>
              <a:t>Normal</a:t>
            </a:r>
            <a:r>
              <a:rPr lang="zh-CN" altLang="en-US" b="1" kern="0" dirty="0">
                <a:solidFill>
                  <a:srgbClr val="556076"/>
                </a:solidFill>
              </a:rPr>
              <a:t>， </a:t>
            </a:r>
            <a:r>
              <a:rPr lang="en-US" altLang="zh-CN" b="1" kern="0" dirty="0">
                <a:solidFill>
                  <a:srgbClr val="556076"/>
                </a:solidFill>
              </a:rPr>
              <a:t>Low</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优先级高的优先调度</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优先级低的可能永远得不到调度，俗称“饿死”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r>
              <a:rPr lang="en-US" altLang="zh-CN" b="1" kern="0" dirty="0">
                <a:solidFill>
                  <a:srgbClr val="556076"/>
                </a:solidFill>
              </a:rPr>
              <a:t>tail drop</a:t>
            </a:r>
            <a:r>
              <a:rPr lang="zh-CN" altLang="en-US" b="1" kern="0" dirty="0">
                <a:solidFill>
                  <a:srgbClr val="556076"/>
                </a:solidFill>
              </a:rPr>
              <a:t>）</a:t>
            </a:r>
            <a:endParaRPr lang="en-US" altLang="zh-CN" b="1" kern="0" dirty="0">
              <a:solidFill>
                <a:srgbClr val="556076"/>
              </a:solidFill>
            </a:endParaRPr>
          </a:p>
          <a:p>
            <a:pPr lvl="1" fontAlgn="ctr">
              <a:spcBef>
                <a:spcPct val="10000"/>
              </a:spcBef>
              <a:spcAft>
                <a:spcPct val="10000"/>
              </a:spcAft>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7" name="图片 6">
            <a:extLst>
              <a:ext uri="{FF2B5EF4-FFF2-40B4-BE49-F238E27FC236}">
                <a16:creationId xmlns:a16="http://schemas.microsoft.com/office/drawing/2014/main" xmlns="" id="{8D166592-D66F-419F-9894-939F30B7B597}"/>
              </a:ext>
            </a:extLst>
          </p:cNvPr>
          <p:cNvPicPr>
            <a:picLocks noChangeAspect="1"/>
          </p:cNvPicPr>
          <p:nvPr/>
        </p:nvPicPr>
        <p:blipFill>
          <a:blip r:embed="rId3" cstate="print"/>
          <a:stretch>
            <a:fillRect/>
          </a:stretch>
        </p:blipFill>
        <p:spPr>
          <a:xfrm>
            <a:off x="701824" y="1556792"/>
            <a:ext cx="7740352" cy="2472816"/>
          </a:xfrm>
          <a:prstGeom prst="rect">
            <a:avLst/>
          </a:prstGeom>
        </p:spPr>
      </p:pic>
    </p:spTree>
    <p:extLst>
      <p:ext uri="{BB962C8B-B14F-4D97-AF65-F5344CB8AC3E}">
        <p14:creationId xmlns:p14="http://schemas.microsoft.com/office/powerpoint/2010/main" xmlns="" val="1194117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3</a:t>
            </a:r>
            <a:r>
              <a:rPr lang="en-US" altLang="zh-CN" b="1" kern="0" smtClean="0">
                <a:solidFill>
                  <a:srgbClr val="556076"/>
                </a:solidFill>
              </a:rPr>
              <a:t> </a:t>
            </a:r>
            <a:r>
              <a:rPr lang="zh-CN" altLang="en-US" b="1" kern="0" smtClean="0">
                <a:solidFill>
                  <a:srgbClr val="556076"/>
                </a:solidFill>
              </a:rPr>
              <a:t>定制</a:t>
            </a:r>
            <a:r>
              <a:rPr lang="zh-CN" altLang="en-US" b="1" kern="0" dirty="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CQ</a:t>
            </a:r>
            <a:r>
              <a:rPr lang="zh-CN" altLang="en-US" b="1" kern="0" dirty="0">
                <a:solidFill>
                  <a:srgbClr val="556076"/>
                </a:solidFill>
              </a:rPr>
              <a:t>（</a:t>
            </a:r>
            <a:r>
              <a:rPr lang="en-US" altLang="zh-CN" b="1" kern="0" dirty="0">
                <a:solidFill>
                  <a:srgbClr val="556076"/>
                </a:solidFill>
              </a:rPr>
              <a:t>Custom Queuing</a:t>
            </a:r>
            <a:r>
              <a:rPr lang="zh-CN" altLang="en-US" b="1" kern="0" dirty="0">
                <a:solidFill>
                  <a:srgbClr val="556076"/>
                </a:solidFill>
              </a:rPr>
              <a:t>）：定制队列，用户可配置队列占用的带宽比列关系</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en-US" altLang="zh-CN" b="1" kern="0" dirty="0">
                <a:solidFill>
                  <a:srgbClr val="556076"/>
                </a:solidFill>
              </a:rPr>
              <a:t>CQ</a:t>
            </a:r>
            <a:r>
              <a:rPr lang="zh-CN" altLang="en-US" b="1" kern="0" dirty="0">
                <a:solidFill>
                  <a:srgbClr val="556076"/>
                </a:solidFill>
              </a:rPr>
              <a:t>共分</a:t>
            </a:r>
            <a:r>
              <a:rPr lang="en-US" altLang="zh-CN" b="1" kern="0" dirty="0">
                <a:solidFill>
                  <a:srgbClr val="556076"/>
                </a:solidFill>
              </a:rPr>
              <a:t>17</a:t>
            </a:r>
            <a:r>
              <a:rPr lang="zh-CN" altLang="en-US" b="1" kern="0" dirty="0">
                <a:solidFill>
                  <a:srgbClr val="556076"/>
                </a:solidFill>
              </a:rPr>
              <a:t>个队列：</a:t>
            </a:r>
            <a:r>
              <a:rPr lang="en-US" altLang="zh-CN" b="1" kern="0" dirty="0">
                <a:solidFill>
                  <a:srgbClr val="556076"/>
                </a:solidFill>
              </a:rPr>
              <a:t>0</a:t>
            </a:r>
            <a:r>
              <a:rPr lang="zh-CN" altLang="en-US" b="1" kern="0" dirty="0">
                <a:solidFill>
                  <a:srgbClr val="556076"/>
                </a:solidFill>
              </a:rPr>
              <a:t>队列为系统队列，优先调度；</a:t>
            </a:r>
            <a:r>
              <a:rPr lang="en-US" altLang="zh-CN" b="1" kern="0" dirty="0">
                <a:solidFill>
                  <a:srgbClr val="556076"/>
                </a:solidFill>
              </a:rPr>
              <a:t>1-16</a:t>
            </a:r>
            <a:r>
              <a:rPr lang="zh-CN" altLang="en-US" b="1" kern="0" dirty="0">
                <a:solidFill>
                  <a:srgbClr val="556076"/>
                </a:solidFill>
              </a:rPr>
              <a:t>为用户队列，轮询调度，每个队列取指定比例的报文数目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报文可通过</a:t>
            </a:r>
            <a:r>
              <a:rPr lang="en-US" altLang="zh-CN" b="1" kern="0" dirty="0">
                <a:solidFill>
                  <a:srgbClr val="556076"/>
                </a:solidFill>
              </a:rPr>
              <a:t>ACL</a:t>
            </a:r>
            <a:r>
              <a:rPr lang="zh-CN" altLang="en-US" b="1" kern="0" dirty="0">
                <a:solidFill>
                  <a:srgbClr val="556076"/>
                </a:solidFill>
              </a:rPr>
              <a:t>分类，或匹配入接口、协议号、端口号等</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对于低延时业务没有保障，另外由于轮询取包方式会导致抖动</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采用尾丢弃机制</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6" name="图片 5">
            <a:extLst>
              <a:ext uri="{FF2B5EF4-FFF2-40B4-BE49-F238E27FC236}">
                <a16:creationId xmlns:a16="http://schemas.microsoft.com/office/drawing/2014/main" xmlns="" id="{CB335A2B-70AB-4C82-935E-7EE5F128E13B}"/>
              </a:ext>
            </a:extLst>
          </p:cNvPr>
          <p:cNvPicPr>
            <a:picLocks noChangeAspect="1"/>
          </p:cNvPicPr>
          <p:nvPr/>
        </p:nvPicPr>
        <p:blipFill>
          <a:blip r:embed="rId3" cstate="print"/>
          <a:stretch>
            <a:fillRect/>
          </a:stretch>
        </p:blipFill>
        <p:spPr>
          <a:xfrm>
            <a:off x="954087" y="1556792"/>
            <a:ext cx="7235825" cy="2573205"/>
          </a:xfrm>
          <a:prstGeom prst="rect">
            <a:avLst/>
          </a:prstGeom>
        </p:spPr>
      </p:pic>
    </p:spTree>
    <p:extLst>
      <p:ext uri="{BB962C8B-B14F-4D97-AF65-F5344CB8AC3E}">
        <p14:creationId xmlns:p14="http://schemas.microsoft.com/office/powerpoint/2010/main" xmlns="" val="332264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4 </a:t>
            </a:r>
            <a:r>
              <a:rPr lang="zh-CN" altLang="en-US" b="1" kern="0" smtClean="0">
                <a:solidFill>
                  <a:srgbClr val="556076"/>
                </a:solidFill>
              </a:rPr>
              <a:t>加权</a:t>
            </a:r>
            <a:r>
              <a:rPr lang="zh-CN" altLang="en-US" b="1" kern="0" dirty="0">
                <a:solidFill>
                  <a:srgbClr val="556076"/>
                </a:solidFill>
              </a:rPr>
              <a:t>公平队列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dirty="0">
                <a:solidFill>
                  <a:srgbClr val="556076"/>
                </a:solidFill>
              </a:rPr>
              <a:t>WFQ</a:t>
            </a:r>
            <a:r>
              <a:rPr lang="zh-CN" altLang="en-US" b="1" kern="0" dirty="0">
                <a:solidFill>
                  <a:srgbClr val="556076"/>
                </a:solidFill>
              </a:rPr>
              <a:t>（</a:t>
            </a:r>
            <a:r>
              <a:rPr lang="en-US" altLang="zh-CN" b="1" kern="0" dirty="0">
                <a:solidFill>
                  <a:srgbClr val="556076"/>
                </a:solidFill>
              </a:rPr>
              <a:t>Weighted Fair Queuing</a:t>
            </a:r>
            <a:r>
              <a:rPr lang="zh-CN" altLang="en-US" b="1" kern="0" dirty="0">
                <a:solidFill>
                  <a:srgbClr val="556076"/>
                </a:solidFill>
              </a:rPr>
              <a:t>）：加权公平队列，保证相同优先级业务间公平，不同业务优先级加权</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根据流分类，一个流由报文的五元组来进行确认</a:t>
            </a:r>
            <a:r>
              <a:rPr lang="en-US" altLang="zh-CN" b="1" kern="0" dirty="0">
                <a:solidFill>
                  <a:srgbClr val="556076"/>
                </a:solidFill>
              </a:rPr>
              <a:t>[</a:t>
            </a:r>
            <a:r>
              <a:rPr lang="zh-CN" altLang="en-US" b="1" kern="0" dirty="0">
                <a:solidFill>
                  <a:srgbClr val="556076"/>
                </a:solidFill>
              </a:rPr>
              <a:t>源</a:t>
            </a:r>
            <a:r>
              <a:rPr lang="en-US" altLang="zh-CN" b="1" kern="0" dirty="0">
                <a:solidFill>
                  <a:srgbClr val="556076"/>
                </a:solidFill>
              </a:rPr>
              <a:t>IP </a:t>
            </a:r>
            <a:r>
              <a:rPr lang="zh-CN" altLang="en-US" b="1" kern="0" dirty="0">
                <a:solidFill>
                  <a:srgbClr val="556076"/>
                </a:solidFill>
              </a:rPr>
              <a:t>目的</a:t>
            </a:r>
            <a:r>
              <a:rPr lang="en-US" altLang="zh-CN" b="1" kern="0" dirty="0">
                <a:solidFill>
                  <a:srgbClr val="556076"/>
                </a:solidFill>
              </a:rPr>
              <a:t>IP </a:t>
            </a:r>
            <a:r>
              <a:rPr lang="zh-CN" altLang="en-US" b="1" kern="0" dirty="0">
                <a:solidFill>
                  <a:srgbClr val="556076"/>
                </a:solidFill>
              </a:rPr>
              <a:t>协议号 源端口号 目的端口号</a:t>
            </a:r>
            <a:r>
              <a:rPr lang="en-US" altLang="zh-CN" b="1" kern="0" dirty="0">
                <a:solidFill>
                  <a:srgbClr val="556076"/>
                </a:solidFill>
              </a:rPr>
              <a:t>]</a:t>
            </a:r>
            <a:r>
              <a:rPr lang="zh-CN" altLang="en-US" b="1" kern="0" dirty="0">
                <a:solidFill>
                  <a:srgbClr val="556076"/>
                </a:solidFill>
              </a:rPr>
              <a:t>，使用</a:t>
            </a:r>
            <a:r>
              <a:rPr lang="en-US" altLang="zh-CN" b="1" kern="0" dirty="0">
                <a:solidFill>
                  <a:srgbClr val="556076"/>
                </a:solidFill>
              </a:rPr>
              <a:t>hash</a:t>
            </a:r>
            <a:r>
              <a:rPr lang="zh-CN" altLang="en-US" b="1" kern="0" dirty="0">
                <a:solidFill>
                  <a:srgbClr val="556076"/>
                </a:solidFill>
              </a:rPr>
              <a:t>算法来区分每一条流，因为这样分类的方式导致了队列可配置数量必须很大（尽量让每个流都有一个队列），最多可以配置</a:t>
            </a:r>
            <a:r>
              <a:rPr lang="en-US" altLang="zh-CN" b="1" kern="0" dirty="0">
                <a:solidFill>
                  <a:srgbClr val="556076"/>
                </a:solidFill>
              </a:rPr>
              <a:t>4096</a:t>
            </a:r>
            <a:r>
              <a:rPr lang="zh-CN" altLang="en-US" b="1" kern="0" dirty="0">
                <a:solidFill>
                  <a:srgbClr val="556076"/>
                </a:solidFill>
              </a:rPr>
              <a:t>个队列。</a:t>
            </a:r>
            <a:endParaRPr lang="en-US" altLang="zh-CN" b="1" kern="0" dirty="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pic>
        <p:nvPicPr>
          <p:cNvPr id="3" name="图片 2">
            <a:extLst>
              <a:ext uri="{FF2B5EF4-FFF2-40B4-BE49-F238E27FC236}">
                <a16:creationId xmlns:a16="http://schemas.microsoft.com/office/drawing/2014/main" xmlns="" id="{58829DA6-5553-4EA6-A729-A33656E2E97F}"/>
              </a:ext>
            </a:extLst>
          </p:cNvPr>
          <p:cNvPicPr>
            <a:picLocks noChangeAspect="1"/>
          </p:cNvPicPr>
          <p:nvPr/>
        </p:nvPicPr>
        <p:blipFill>
          <a:blip r:embed="rId3" cstate="print"/>
          <a:stretch>
            <a:fillRect/>
          </a:stretch>
        </p:blipFill>
        <p:spPr>
          <a:xfrm>
            <a:off x="1009228" y="1556792"/>
            <a:ext cx="7452320" cy="2693847"/>
          </a:xfrm>
          <a:prstGeom prst="rect">
            <a:avLst/>
          </a:prstGeom>
        </p:spPr>
      </p:pic>
    </p:spTree>
    <p:extLst>
      <p:ext uri="{BB962C8B-B14F-4D97-AF65-F5344CB8AC3E}">
        <p14:creationId xmlns:p14="http://schemas.microsoft.com/office/powerpoint/2010/main" xmlns="" val="308505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4 </a:t>
            </a:r>
            <a:r>
              <a:rPr lang="zh-CN" altLang="en-US" b="1" kern="0" smtClean="0">
                <a:solidFill>
                  <a:srgbClr val="556076"/>
                </a:solidFill>
              </a:rPr>
              <a:t>加权</a:t>
            </a:r>
            <a:r>
              <a:rPr lang="zh-CN" altLang="en-US" b="1" kern="0" dirty="0">
                <a:solidFill>
                  <a:srgbClr val="556076"/>
                </a:solidFill>
              </a:rPr>
              <a:t>公平队列（续上页）</a:t>
            </a:r>
            <a:endParaRPr lang="en-US" altLang="zh-CN" b="1" kern="0" dirty="0">
              <a:solidFill>
                <a:srgbClr val="556076"/>
              </a:solidFill>
            </a:endParaRPr>
          </a:p>
          <a:p>
            <a:pPr marL="342900" lvl="0" indent="-342900" fontAlgn="ctr">
              <a:spcBef>
                <a:spcPct val="10000"/>
              </a:spcBef>
              <a:spcAft>
                <a:spcPct val="10000"/>
              </a:spcAft>
              <a:buFont typeface="Arial" pitchFamily="34" charset="0"/>
              <a:buChar char="•"/>
              <a:defRPr/>
            </a:pP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权值依赖于</a:t>
            </a:r>
            <a:r>
              <a:rPr lang="en-US" altLang="zh-CN" b="1" kern="0" dirty="0">
                <a:solidFill>
                  <a:srgbClr val="556076"/>
                </a:solidFill>
              </a:rPr>
              <a:t>IP</a:t>
            </a:r>
            <a:r>
              <a:rPr lang="zh-CN" altLang="en-US" b="1" kern="0" dirty="0">
                <a:solidFill>
                  <a:srgbClr val="556076"/>
                </a:solidFill>
              </a:rPr>
              <a:t>报文头中携带的</a:t>
            </a:r>
            <a:r>
              <a:rPr lang="en-US" altLang="zh-CN" b="1" kern="0" dirty="0">
                <a:solidFill>
                  <a:srgbClr val="556076"/>
                </a:solidFill>
              </a:rPr>
              <a:t>IP</a:t>
            </a:r>
            <a:r>
              <a:rPr lang="zh-CN" altLang="en-US" b="1" kern="0" dirty="0">
                <a:solidFill>
                  <a:srgbClr val="556076"/>
                </a:solidFill>
              </a:rPr>
              <a:t>优先级</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因为是按照流分类的，故抖动相较于</a:t>
            </a:r>
            <a:r>
              <a:rPr lang="en-US" altLang="zh-CN" b="1" kern="0" dirty="0">
                <a:solidFill>
                  <a:srgbClr val="556076"/>
                </a:solidFill>
              </a:rPr>
              <a:t>CQ</a:t>
            </a:r>
            <a:r>
              <a:rPr lang="zh-CN" altLang="en-US" b="1" kern="0" dirty="0">
                <a:solidFill>
                  <a:srgbClr val="556076"/>
                </a:solidFill>
              </a:rPr>
              <a:t>会更小</a:t>
            </a:r>
            <a:r>
              <a:rPr lang="en-US" altLang="zh-CN" b="1" kern="0" dirty="0">
                <a:solidFill>
                  <a:srgbClr val="556076"/>
                </a:solidFill>
              </a:rPr>
              <a:t>	</a:t>
            </a: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分类机制太死板，但配置简单，因为系统自动根据流进行分类，不需要人工配置。</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r>
              <a:rPr lang="zh-CN" altLang="en-US" b="1" kern="0" dirty="0">
                <a:solidFill>
                  <a:srgbClr val="556076"/>
                </a:solidFill>
              </a:rPr>
              <a:t>使用</a:t>
            </a:r>
            <a:r>
              <a:rPr lang="en-US" altLang="zh-CN" b="1" kern="0" dirty="0">
                <a:solidFill>
                  <a:srgbClr val="556076"/>
                </a:solidFill>
              </a:rPr>
              <a:t>WFQ</a:t>
            </a:r>
            <a:r>
              <a:rPr lang="zh-CN" altLang="en-US" b="1" kern="0" dirty="0">
                <a:solidFill>
                  <a:srgbClr val="556076"/>
                </a:solidFill>
              </a:rPr>
              <a:t>丢弃机制，可以在报文数量达到阈值（不是队列的最大值）时，先丢弃别的队列优先级低的或者报文长度大的报文</a:t>
            </a:r>
            <a:endParaRPr lang="en-US" altLang="zh-CN" b="1" kern="0" dirty="0">
              <a:solidFill>
                <a:srgbClr val="556076"/>
              </a:solidFill>
            </a:endParaRPr>
          </a:p>
          <a:p>
            <a:pPr marL="742950" lvl="1" indent="-285750" fontAlgn="ctr">
              <a:spcBef>
                <a:spcPct val="10000"/>
              </a:spcBef>
              <a:spcAft>
                <a:spcPct val="10000"/>
              </a:spcAft>
              <a:buFont typeface="Wingdings" panose="05000000000000000000" pitchFamily="2" charset="2"/>
              <a:buChar char="Ø"/>
              <a:defRPr/>
            </a:pPr>
            <a:endParaRPr lang="en-US" altLang="zh-CN" b="1" kern="0" dirty="0">
              <a:solidFill>
                <a:srgbClr val="556076"/>
              </a:solidFill>
            </a:endParaRPr>
          </a:p>
          <a:p>
            <a:pPr lvl="1"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p14="http://schemas.microsoft.com/office/powerpoint/2010/main" xmlns="" val="484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网络延迟（</a:t>
            </a:r>
            <a:r>
              <a:rPr lang="en-US" altLang="zh-CN" sz="1800"/>
              <a:t>Delay</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648072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网络延迟用于衡量网络传输时间的长短</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单个网络设备的延迟包括传输延迟、调度延迟、串行延迟</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网络延迟为数据转发路径上所有网络设备延迟的总和</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语音、视频以及游戏等实时应用对网络延迟的要求较高</a:t>
            </a:r>
            <a:endParaRPr lang="en-US" altLang="zh-CN" b="1" kern="0">
              <a:solidFill>
                <a:srgbClr val="556076"/>
              </a:solidFill>
              <a:latin typeface="+mn-ea"/>
            </a:endParaRPr>
          </a:p>
          <a:p>
            <a:endParaRPr lang="zh-CN" altLang="en-US" b="1" kern="0">
              <a:solidFill>
                <a:srgbClr val="556076"/>
              </a:solidFill>
              <a:latin typeface="+mn-ea"/>
            </a:endParaRPr>
          </a:p>
        </p:txBody>
      </p:sp>
      <p:pic>
        <p:nvPicPr>
          <p:cNvPr id="6" name="图片 5">
            <a:extLst>
              <a:ext uri="{FF2B5EF4-FFF2-40B4-BE49-F238E27FC236}">
                <a16:creationId xmlns:a16="http://schemas.microsoft.com/office/drawing/2014/main" xmlns="" id="{CD853587-F4FC-4485-BEF7-68C2CABABA86}"/>
              </a:ext>
            </a:extLst>
          </p:cNvPr>
          <p:cNvPicPr>
            <a:picLocks noChangeAspect="1"/>
          </p:cNvPicPr>
          <p:nvPr/>
        </p:nvPicPr>
        <p:blipFill>
          <a:blip r:embed="rId2" cstate="print"/>
          <a:stretch>
            <a:fillRect/>
          </a:stretch>
        </p:blipFill>
        <p:spPr>
          <a:xfrm>
            <a:off x="1060445" y="1614285"/>
            <a:ext cx="6751146" cy="3321419"/>
          </a:xfrm>
          <a:prstGeom prst="rect">
            <a:avLst/>
          </a:prstGeom>
        </p:spPr>
      </p:pic>
    </p:spTree>
    <p:extLst>
      <p:ext uri="{BB962C8B-B14F-4D97-AF65-F5344CB8AC3E}">
        <p14:creationId xmlns:p14="http://schemas.microsoft.com/office/powerpoint/2010/main" xmlns="" val="3022603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5 </a:t>
            </a:r>
            <a:r>
              <a:rPr lang="zh-CN" altLang="en-US" b="1" kern="0" smtClean="0">
                <a:solidFill>
                  <a:srgbClr val="556076"/>
                </a:solidFill>
              </a:rPr>
              <a:t>基于类</a:t>
            </a:r>
            <a:r>
              <a:rPr lang="zh-CN" altLang="en-US" b="1" kern="0" smtClean="0">
                <a:solidFill>
                  <a:srgbClr val="556076"/>
                </a:solidFill>
              </a:rPr>
              <a:t>的</a:t>
            </a:r>
            <a:r>
              <a:rPr lang="zh-CN" altLang="en-US" b="1" kern="0" smtClean="0">
                <a:solidFill>
                  <a:srgbClr val="556076"/>
                </a:solidFill>
              </a:rPr>
              <a:t>队列</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buFont typeface="Arial" pitchFamily="34" charset="0"/>
              <a:buChar char="•"/>
              <a:defRPr/>
            </a:pPr>
            <a:r>
              <a:rPr lang="en-US" altLang="zh-CN" b="1" kern="0" smtClean="0">
                <a:solidFill>
                  <a:srgbClr val="556076"/>
                </a:solidFill>
              </a:rPr>
              <a:t>CBQ</a:t>
            </a:r>
            <a:r>
              <a:rPr lang="zh-CN" altLang="en-US" b="1" kern="0" smtClean="0">
                <a:solidFill>
                  <a:srgbClr val="556076"/>
                </a:solidFill>
              </a:rPr>
              <a:t>（</a:t>
            </a:r>
            <a:r>
              <a:rPr lang="en-US" altLang="zh-CN" b="1" kern="0" smtClean="0">
                <a:solidFill>
                  <a:srgbClr val="556076"/>
                </a:solidFill>
              </a:rPr>
              <a:t>Class Based Queuing</a:t>
            </a:r>
            <a:r>
              <a:rPr lang="zh-CN" altLang="en-US" b="1" kern="0" smtClean="0">
                <a:solidFill>
                  <a:srgbClr val="556076"/>
                </a:solidFill>
              </a:rPr>
              <a:t>）是对</a:t>
            </a:r>
            <a:r>
              <a:rPr lang="en-US" altLang="zh-CN" b="1" kern="0" smtClean="0">
                <a:solidFill>
                  <a:srgbClr val="556076"/>
                </a:solidFill>
              </a:rPr>
              <a:t>WFQ</a:t>
            </a:r>
            <a:r>
              <a:rPr lang="zh-CN" altLang="en-US" b="1" kern="0" smtClean="0">
                <a:solidFill>
                  <a:srgbClr val="556076"/>
                </a:solidFill>
              </a:rPr>
              <a:t>的扩展，为用户提供了定义类的支持。</a:t>
            </a:r>
            <a:endParaRPr lang="en-US" altLang="zh-CN" b="1" kern="0" smtClean="0">
              <a:solidFill>
                <a:srgbClr val="556076"/>
              </a:solidFill>
            </a:endParaRPr>
          </a:p>
          <a:p>
            <a:pPr marL="342900" lvl="0" indent="-342900" fontAlgn="ctr">
              <a:spcBef>
                <a:spcPct val="10000"/>
              </a:spcBef>
              <a:spcAft>
                <a:spcPct val="10000"/>
              </a:spcAft>
              <a:buFont typeface="Arial" pitchFamily="34" charset="0"/>
              <a:buChar char="•"/>
              <a:defRPr/>
            </a:pPr>
            <a:r>
              <a:rPr lang="zh-CN" altLang="en-US" b="1" kern="0" smtClean="0">
                <a:solidFill>
                  <a:srgbClr val="556076"/>
                </a:solidFill>
              </a:rPr>
              <a:t>将</a:t>
            </a:r>
            <a:r>
              <a:rPr lang="en-US" altLang="zh-CN" b="1" kern="0" smtClean="0">
                <a:solidFill>
                  <a:srgbClr val="556076"/>
                </a:solidFill>
              </a:rPr>
              <a:t>PQ</a:t>
            </a:r>
            <a:r>
              <a:rPr lang="zh-CN" altLang="en-US" b="1" kern="0" smtClean="0">
                <a:solidFill>
                  <a:srgbClr val="556076"/>
                </a:solidFill>
              </a:rPr>
              <a:t>引入</a:t>
            </a:r>
            <a:r>
              <a:rPr lang="en-US" altLang="zh-CN" b="1" kern="0" smtClean="0">
                <a:solidFill>
                  <a:srgbClr val="556076"/>
                </a:solidFill>
              </a:rPr>
              <a:t>CBQ</a:t>
            </a:r>
            <a:r>
              <a:rPr lang="zh-CN" altLang="en-US" b="1" kern="0" smtClean="0">
                <a:solidFill>
                  <a:srgbClr val="556076"/>
                </a:solidFill>
              </a:rPr>
              <a:t>，称其为</a:t>
            </a:r>
            <a:r>
              <a:rPr lang="en-US" altLang="zh-CN" b="1" kern="0" smtClean="0">
                <a:solidFill>
                  <a:srgbClr val="556076"/>
                </a:solidFill>
              </a:rPr>
              <a:t>LLQ</a:t>
            </a:r>
            <a:r>
              <a:rPr lang="zh-CN" altLang="en-US" b="1" kern="0" smtClean="0">
                <a:solidFill>
                  <a:srgbClr val="556076"/>
                </a:solidFill>
              </a:rPr>
              <a:t>（</a:t>
            </a:r>
            <a:r>
              <a:rPr lang="en-US" altLang="zh-CN" b="1" kern="0" smtClean="0">
                <a:solidFill>
                  <a:srgbClr val="556076"/>
                </a:solidFill>
              </a:rPr>
              <a:t>Low Latency Queuing</a:t>
            </a:r>
            <a:r>
              <a:rPr lang="zh-CN" altLang="en-US" b="1" kern="0" smtClean="0">
                <a:solidFill>
                  <a:srgbClr val="556076"/>
                </a:solidFill>
              </a:rPr>
              <a:t>，低延迟队列），为语音报文这样对延迟敏感的数据流提供严格优先发送服务。</a:t>
            </a: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027" name="Picture 3"/>
          <p:cNvPicPr>
            <a:picLocks noChangeAspect="1" noChangeArrowheads="1"/>
          </p:cNvPicPr>
          <p:nvPr/>
        </p:nvPicPr>
        <p:blipFill>
          <a:blip r:embed="rId3" cstate="print"/>
          <a:srcRect/>
          <a:stretch>
            <a:fillRect/>
          </a:stretch>
        </p:blipFill>
        <p:spPr bwMode="auto">
          <a:xfrm>
            <a:off x="2051720" y="1556792"/>
            <a:ext cx="4464496" cy="3426398"/>
          </a:xfrm>
          <a:prstGeom prst="rect">
            <a:avLst/>
          </a:prstGeom>
          <a:noFill/>
          <a:ln w="9525">
            <a:noFill/>
            <a:miter lim="800000"/>
            <a:headEnd/>
            <a:tailEnd/>
          </a:ln>
        </p:spPr>
      </p:pic>
    </p:spTree>
    <p:extLst>
      <p:ext uri="{BB962C8B-B14F-4D97-AF65-F5344CB8AC3E}">
        <p14:creationId xmlns:p14="http://schemas.microsoft.com/office/powerpoint/2010/main" xmlns="" val="1411160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spcBef>
                <a:spcPct val="10000"/>
              </a:spcBef>
              <a:spcAft>
                <a:spcPct val="10000"/>
              </a:spcAft>
              <a:defRPr/>
            </a:pPr>
            <a:r>
              <a:rPr lang="en-US" altLang="zh-CN" b="1" kern="0" smtClean="0">
                <a:solidFill>
                  <a:srgbClr val="556076"/>
                </a:solidFill>
              </a:rPr>
              <a:t> 5 </a:t>
            </a:r>
            <a:r>
              <a:rPr lang="zh-CN" altLang="en-US" b="1" kern="0" smtClean="0">
                <a:solidFill>
                  <a:srgbClr val="556076"/>
                </a:solidFill>
              </a:rPr>
              <a:t>基于类</a:t>
            </a:r>
            <a:r>
              <a:rPr lang="zh-CN" altLang="en-US" b="1" kern="0" smtClean="0">
                <a:solidFill>
                  <a:srgbClr val="556076"/>
                </a:solidFill>
              </a:rPr>
              <a:t>的</a:t>
            </a:r>
            <a:r>
              <a:rPr lang="zh-CN" altLang="en-US" b="1" kern="0" smtClean="0">
                <a:solidFill>
                  <a:srgbClr val="556076"/>
                </a:solidFill>
              </a:rPr>
              <a:t>队列（续上页）</a:t>
            </a:r>
            <a:endParaRPr lang="en-US" altLang="zh-CN" b="1" kern="0" dirty="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zh-CN" altLang="en-US" b="1" kern="0" smtClean="0">
                <a:solidFill>
                  <a:srgbClr val="556076"/>
                </a:solidFill>
              </a:rPr>
              <a:t>一般地，</a:t>
            </a:r>
            <a:r>
              <a:rPr lang="en-US" altLang="zh-CN" b="1" kern="0" smtClean="0">
                <a:solidFill>
                  <a:srgbClr val="556076"/>
                </a:solidFill>
              </a:rPr>
              <a:t>CBQ</a:t>
            </a:r>
            <a:r>
              <a:rPr lang="zh-CN" altLang="en-US" b="1" kern="0" smtClean="0">
                <a:solidFill>
                  <a:srgbClr val="556076"/>
                </a:solidFill>
              </a:rPr>
              <a:t>对应</a:t>
            </a:r>
            <a:r>
              <a:rPr lang="en-US" altLang="zh-CN" b="1" kern="0" smtClean="0">
                <a:solidFill>
                  <a:srgbClr val="556076"/>
                </a:solidFill>
              </a:rPr>
              <a:t>PHB</a:t>
            </a:r>
            <a:r>
              <a:rPr lang="zh-CN" altLang="en-US" b="1" kern="0" smtClean="0">
                <a:solidFill>
                  <a:srgbClr val="556076"/>
                </a:solidFill>
              </a:rPr>
              <a:t>（服务等级）包括以下四种队列：</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1</a:t>
            </a:r>
            <a:r>
              <a:rPr lang="zh-CN" altLang="en-US" b="1" kern="0" smtClean="0">
                <a:solidFill>
                  <a:srgbClr val="556076"/>
                </a:solidFill>
              </a:rPr>
              <a:t>）</a:t>
            </a:r>
            <a:r>
              <a:rPr lang="en-US" altLang="zh-CN" b="1" kern="0" smtClean="0">
                <a:solidFill>
                  <a:srgbClr val="556076"/>
                </a:solidFill>
              </a:rPr>
              <a:t>CS</a:t>
            </a:r>
            <a:r>
              <a:rPr lang="zh-CN" altLang="en-US" b="1" kern="0" smtClean="0">
                <a:solidFill>
                  <a:srgbClr val="556076"/>
                </a:solidFill>
              </a:rPr>
              <a:t>队列（紧急队列），该主要为协议报文服务，无带宽限制优先发送</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2</a:t>
            </a:r>
            <a:r>
              <a:rPr lang="zh-CN" altLang="en-US" b="1" kern="0" smtClean="0">
                <a:solidFill>
                  <a:srgbClr val="556076"/>
                </a:solidFill>
              </a:rPr>
              <a:t>）</a:t>
            </a:r>
            <a:r>
              <a:rPr lang="en-US" altLang="zh-CN" b="1" kern="0" smtClean="0">
                <a:solidFill>
                  <a:srgbClr val="556076"/>
                </a:solidFill>
              </a:rPr>
              <a:t>EF</a:t>
            </a:r>
            <a:r>
              <a:rPr lang="zh-CN" altLang="en-US" b="1" kern="0" smtClean="0">
                <a:solidFill>
                  <a:srgbClr val="556076"/>
                </a:solidFill>
              </a:rPr>
              <a:t>队列（即</a:t>
            </a:r>
            <a:r>
              <a:rPr lang="en-US" altLang="zh-CN" b="1" kern="0" smtClean="0">
                <a:solidFill>
                  <a:srgbClr val="556076"/>
                </a:solidFill>
              </a:rPr>
              <a:t>LLQ</a:t>
            </a:r>
            <a:r>
              <a:rPr lang="zh-CN" altLang="en-US" b="1" kern="0" smtClean="0">
                <a:solidFill>
                  <a:srgbClr val="556076"/>
                </a:solidFill>
              </a:rPr>
              <a:t>队列）</a:t>
            </a:r>
            <a:r>
              <a:rPr lang="zh-CN" altLang="en-US" b="1" kern="0" smtClean="0">
                <a:solidFill>
                  <a:srgbClr val="556076"/>
                </a:solidFill>
              </a:rPr>
              <a:t>如果</a:t>
            </a:r>
            <a:r>
              <a:rPr lang="en-US" altLang="zh-CN" b="1" kern="0" smtClean="0">
                <a:solidFill>
                  <a:srgbClr val="556076"/>
                </a:solidFill>
              </a:rPr>
              <a:t>CBQ</a:t>
            </a:r>
            <a:r>
              <a:rPr lang="zh-CN" altLang="en-US" b="1" kern="0" smtClean="0">
                <a:solidFill>
                  <a:srgbClr val="556076"/>
                </a:solidFill>
              </a:rPr>
              <a:t>加权公平对待所有类的队列，实时业务报文（包括语音与视频业务，对延迟比较敏感）就可能得不到及时发送。为此引入一个</a:t>
            </a:r>
            <a:r>
              <a:rPr lang="en-US" altLang="zh-CN" b="1" kern="0" smtClean="0">
                <a:solidFill>
                  <a:srgbClr val="556076"/>
                </a:solidFill>
              </a:rPr>
              <a:t>EF</a:t>
            </a:r>
            <a:r>
              <a:rPr lang="zh-CN" altLang="en-US" b="1" kern="0" smtClean="0">
                <a:solidFill>
                  <a:srgbClr val="556076"/>
                </a:solidFill>
              </a:rPr>
              <a:t>队列，为实时业务报文提供严格优先发送服务。为了不让其他队列中的报文延迟时间过长，在使用</a:t>
            </a:r>
            <a:r>
              <a:rPr lang="en-US" altLang="zh-CN" b="1" kern="0" smtClean="0">
                <a:solidFill>
                  <a:srgbClr val="556076"/>
                </a:solidFill>
              </a:rPr>
              <a:t>LLQ</a:t>
            </a:r>
            <a:r>
              <a:rPr lang="zh-CN" altLang="en-US" b="1" kern="0" smtClean="0">
                <a:solidFill>
                  <a:srgbClr val="556076"/>
                </a:solidFill>
              </a:rPr>
              <a:t>时将会为每个优先类指定可用最大带宽，该带宽值用于拥塞发生时监管流量。</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3</a:t>
            </a:r>
            <a:r>
              <a:rPr lang="zh-CN" altLang="en-US" b="1" kern="0" smtClean="0">
                <a:solidFill>
                  <a:srgbClr val="556076"/>
                </a:solidFill>
              </a:rPr>
              <a:t>）</a:t>
            </a:r>
            <a:r>
              <a:rPr lang="en-US" altLang="zh-CN" b="1" kern="0" smtClean="0">
                <a:solidFill>
                  <a:srgbClr val="556076"/>
                </a:solidFill>
              </a:rPr>
              <a:t>AF</a:t>
            </a:r>
            <a:r>
              <a:rPr lang="zh-CN" altLang="en-US" b="1" kern="0" smtClean="0">
                <a:solidFill>
                  <a:srgbClr val="556076"/>
                </a:solidFill>
              </a:rPr>
              <a:t>队列（即</a:t>
            </a:r>
            <a:r>
              <a:rPr lang="en-US" altLang="zh-CN" b="1" kern="0" smtClean="0">
                <a:solidFill>
                  <a:srgbClr val="556076"/>
                </a:solidFill>
              </a:rPr>
              <a:t>BQ</a:t>
            </a:r>
            <a:r>
              <a:rPr lang="zh-CN" altLang="en-US" b="1" kern="0" smtClean="0">
                <a:solidFill>
                  <a:srgbClr val="556076"/>
                </a:solidFill>
              </a:rPr>
              <a:t>（</a:t>
            </a:r>
            <a:r>
              <a:rPr lang="en-US" altLang="zh-CN" b="1" kern="0" smtClean="0">
                <a:solidFill>
                  <a:srgbClr val="556076"/>
                </a:solidFill>
              </a:rPr>
              <a:t>Bandwith Queuing</a:t>
            </a:r>
            <a:r>
              <a:rPr lang="zh-CN" altLang="en-US" b="1" kern="0" smtClean="0">
                <a:solidFill>
                  <a:srgbClr val="556076"/>
                </a:solidFill>
              </a:rPr>
              <a:t>）队列），此类队列支持配置</a:t>
            </a:r>
            <a:r>
              <a:rPr lang="en-US" altLang="zh-CN" b="1" kern="0" smtClean="0">
                <a:solidFill>
                  <a:srgbClr val="556076"/>
                </a:solidFill>
              </a:rPr>
              <a:t>64</a:t>
            </a:r>
            <a:r>
              <a:rPr lang="zh-CN" altLang="en-US" b="1" kern="0" smtClean="0">
                <a:solidFill>
                  <a:srgbClr val="556076"/>
                </a:solidFill>
              </a:rPr>
              <a:t>个，其它队列一般是一个。</a:t>
            </a:r>
            <a:r>
              <a:rPr lang="en-US" altLang="zh-CN" b="1" kern="0" smtClean="0">
                <a:solidFill>
                  <a:srgbClr val="556076"/>
                </a:solidFill>
              </a:rPr>
              <a:t>AF</a:t>
            </a:r>
            <a:r>
              <a:rPr lang="zh-CN" altLang="en-US" b="1" kern="0" smtClean="0">
                <a:solidFill>
                  <a:srgbClr val="556076"/>
                </a:solidFill>
              </a:rPr>
              <a:t>队列为业务提供严格、精确地带宽保证，各类</a:t>
            </a:r>
            <a:r>
              <a:rPr lang="en-US" altLang="zh-CN" b="1" kern="0" smtClean="0">
                <a:solidFill>
                  <a:srgbClr val="556076"/>
                </a:solidFill>
              </a:rPr>
              <a:t>AF</a:t>
            </a:r>
            <a:r>
              <a:rPr lang="zh-CN" altLang="en-US" b="1" kern="0" smtClean="0">
                <a:solidFill>
                  <a:srgbClr val="556076"/>
                </a:solidFill>
              </a:rPr>
              <a:t>队列按照比例进行调度。</a:t>
            </a:r>
            <a:endParaRPr lang="en-US" altLang="zh-CN" b="1" kern="0" smtClean="0">
              <a:solidFill>
                <a:srgbClr val="556076"/>
              </a:solidFill>
            </a:endParaRPr>
          </a:p>
          <a:p>
            <a:pPr marL="342900" lvl="0" indent="-342900" fontAlgn="ctr">
              <a:lnSpc>
                <a:spcPts val="286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4</a:t>
            </a:r>
            <a:r>
              <a:rPr lang="zh-CN" altLang="en-US" b="1" kern="0" smtClean="0">
                <a:solidFill>
                  <a:srgbClr val="556076"/>
                </a:solidFill>
              </a:rPr>
              <a:t>）</a:t>
            </a:r>
            <a:r>
              <a:rPr lang="en-US" altLang="zh-CN" b="1" kern="0" smtClean="0">
                <a:solidFill>
                  <a:srgbClr val="556076"/>
                </a:solidFill>
              </a:rPr>
              <a:t>BE</a:t>
            </a:r>
            <a:r>
              <a:rPr lang="zh-CN" altLang="en-US" b="1" kern="0" smtClean="0">
                <a:solidFill>
                  <a:srgbClr val="556076"/>
                </a:solidFill>
              </a:rPr>
              <a:t>队列（缺省队列），实际上就是一个</a:t>
            </a:r>
            <a:r>
              <a:rPr lang="en-US" altLang="zh-CN" b="1" kern="0" smtClean="0">
                <a:solidFill>
                  <a:srgbClr val="556076"/>
                </a:solidFill>
              </a:rPr>
              <a:t>WFQ</a:t>
            </a:r>
            <a:r>
              <a:rPr lang="zh-CN" altLang="en-US" b="1" kern="0" smtClean="0">
                <a:solidFill>
                  <a:srgbClr val="556076"/>
                </a:solidFill>
              </a:rPr>
              <a:t>队列或者说</a:t>
            </a:r>
            <a:r>
              <a:rPr lang="en-US" altLang="zh-CN" b="1" kern="0" smtClean="0">
                <a:solidFill>
                  <a:srgbClr val="556076"/>
                </a:solidFill>
              </a:rPr>
              <a:t>FIFO</a:t>
            </a:r>
            <a:r>
              <a:rPr lang="zh-CN" altLang="en-US" b="1" kern="0" smtClean="0">
                <a:solidFill>
                  <a:srgbClr val="556076"/>
                </a:solidFill>
              </a:rPr>
              <a:t>队列，使用接口剩余带宽进行发送</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p14="http://schemas.microsoft.com/office/powerpoint/2010/main" xmlns="" val="1411160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zh-CN" altLang="en-US" sz="2400" b="1" kern="0" smtClean="0">
                <a:solidFill>
                  <a:srgbClr val="556076"/>
                </a:solidFill>
              </a:rPr>
              <a:t>拥塞避免</a:t>
            </a:r>
            <a:endParaRPr lang="en-US" altLang="zh-CN" sz="2400" b="1" kern="0" dirty="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1</a:t>
            </a:r>
            <a:r>
              <a:rPr lang="zh-CN" altLang="en-US" b="1" kern="0" smtClean="0">
                <a:solidFill>
                  <a:srgbClr val="556076"/>
                </a:solidFill>
              </a:rPr>
              <a:t>）传统的尾丢包在网络发生拥塞时对报文全部丢弃，并不加以区分</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2</a:t>
            </a:r>
            <a:r>
              <a:rPr lang="zh-CN" altLang="en-US" b="1" kern="0" smtClean="0">
                <a:solidFill>
                  <a:srgbClr val="556076"/>
                </a:solidFill>
              </a:rPr>
              <a:t>）在网络丢包期间，来自于大量的</a:t>
            </a:r>
            <a:r>
              <a:rPr lang="en-US" altLang="zh-CN" b="1" kern="0" smtClean="0">
                <a:solidFill>
                  <a:srgbClr val="556076"/>
                </a:solidFill>
              </a:rPr>
              <a:t>TCP</a:t>
            </a:r>
            <a:r>
              <a:rPr lang="zh-CN" altLang="en-US" b="1" kern="0" smtClean="0">
                <a:solidFill>
                  <a:srgbClr val="556076"/>
                </a:solidFill>
              </a:rPr>
              <a:t>连接的报文都将被丢弃，</a:t>
            </a:r>
            <a:r>
              <a:rPr lang="en-US" altLang="zh-CN" b="1" kern="0" smtClean="0">
                <a:solidFill>
                  <a:srgbClr val="556076"/>
                </a:solidFill>
              </a:rPr>
              <a:t>TCP</a:t>
            </a:r>
            <a:r>
              <a:rPr lang="zh-CN" altLang="en-US" b="1" kern="0" smtClean="0">
                <a:solidFill>
                  <a:srgbClr val="556076"/>
                </a:solidFill>
              </a:rPr>
              <a:t>的重传机制将导致新一轮的拥塞。由此大量</a:t>
            </a:r>
            <a:r>
              <a:rPr lang="en-US" altLang="zh-CN" b="1" kern="0" smtClean="0">
                <a:solidFill>
                  <a:srgbClr val="556076"/>
                </a:solidFill>
              </a:rPr>
              <a:t>TCP</a:t>
            </a:r>
            <a:r>
              <a:rPr lang="zh-CN" altLang="en-US" b="1" kern="0" smtClean="0">
                <a:solidFill>
                  <a:srgbClr val="556076"/>
                </a:solidFill>
              </a:rPr>
              <a:t>连接进入慢启动状态，网络流量急速减少，网络连通良好又导致大量</a:t>
            </a:r>
            <a:r>
              <a:rPr lang="en-US" altLang="zh-CN" b="1" kern="0" smtClean="0">
                <a:solidFill>
                  <a:srgbClr val="556076"/>
                </a:solidFill>
              </a:rPr>
              <a:t>TCP</a:t>
            </a:r>
            <a:r>
              <a:rPr lang="zh-CN" altLang="en-US" b="1" kern="0" smtClean="0">
                <a:solidFill>
                  <a:srgbClr val="556076"/>
                </a:solidFill>
              </a:rPr>
              <a:t>快速发包，再次导致网络拥塞。这样反复震荡，使网络性能变得极差。这种现象称为“</a:t>
            </a:r>
            <a:r>
              <a:rPr lang="en-US" altLang="zh-CN" b="1" kern="0" smtClean="0">
                <a:solidFill>
                  <a:srgbClr val="556076"/>
                </a:solidFill>
              </a:rPr>
              <a:t>TCP</a:t>
            </a:r>
            <a:r>
              <a:rPr lang="zh-CN" altLang="en-US" b="1" kern="0" smtClean="0">
                <a:solidFill>
                  <a:srgbClr val="556076"/>
                </a:solidFill>
              </a:rPr>
              <a:t>全局同步”。</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3</a:t>
            </a:r>
            <a:r>
              <a:rPr lang="zh-CN" altLang="en-US" b="1" kern="0" smtClean="0">
                <a:solidFill>
                  <a:srgbClr val="556076"/>
                </a:solidFill>
              </a:rPr>
              <a:t>）进行拥塞避免，可以在网络没有发生拥塞时，根据队列状态有选择地进行丢包，这样只会使部分</a:t>
            </a:r>
            <a:r>
              <a:rPr lang="en-US" altLang="zh-CN" b="1" kern="0" smtClean="0">
                <a:solidFill>
                  <a:srgbClr val="556076"/>
                </a:solidFill>
              </a:rPr>
              <a:t>TCP</a:t>
            </a:r>
            <a:r>
              <a:rPr lang="zh-CN" altLang="en-US" b="1" kern="0" smtClean="0">
                <a:solidFill>
                  <a:srgbClr val="556076"/>
                </a:solidFill>
              </a:rPr>
              <a:t>连接收到影响，就不会发生全局同步了。</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4</a:t>
            </a:r>
            <a:r>
              <a:rPr lang="zh-CN" altLang="en-US" b="1" kern="0" smtClean="0">
                <a:solidFill>
                  <a:srgbClr val="556076"/>
                </a:solidFill>
              </a:rPr>
              <a:t>）主要算法：</a:t>
            </a:r>
            <a:r>
              <a:rPr lang="en-US" altLang="zh-CN" b="1" kern="0" smtClean="0">
                <a:solidFill>
                  <a:srgbClr val="556076"/>
                </a:solidFill>
              </a:rPr>
              <a:t> RED</a:t>
            </a:r>
            <a:r>
              <a:rPr lang="zh-CN" altLang="en-US" b="1" kern="0" smtClean="0">
                <a:solidFill>
                  <a:srgbClr val="556076"/>
                </a:solidFill>
              </a:rPr>
              <a:t>和</a:t>
            </a:r>
            <a:r>
              <a:rPr lang="en-US" altLang="zh-CN" b="1" kern="0" smtClean="0">
                <a:solidFill>
                  <a:srgbClr val="556076"/>
                </a:solidFill>
              </a:rPr>
              <a:t>WRED</a:t>
            </a:r>
            <a:r>
              <a:rPr lang="zh-CN" altLang="en-US" b="1" kern="0" smtClean="0">
                <a:solidFill>
                  <a:srgbClr val="556076"/>
                </a:solidFill>
              </a:rPr>
              <a:t>通过随机丢弃报文避免了</a:t>
            </a:r>
            <a:r>
              <a:rPr lang="en-US" altLang="zh-CN" b="1" kern="0" smtClean="0">
                <a:solidFill>
                  <a:srgbClr val="556076"/>
                </a:solidFill>
              </a:rPr>
              <a:t>TCP</a:t>
            </a:r>
            <a:r>
              <a:rPr lang="zh-CN" altLang="en-US" b="1" kern="0" smtClean="0">
                <a:solidFill>
                  <a:srgbClr val="556076"/>
                </a:solidFill>
              </a:rPr>
              <a:t>的全局同步现象，使得当某个</a:t>
            </a:r>
            <a:r>
              <a:rPr lang="en-US" altLang="zh-CN" b="1" kern="0" smtClean="0">
                <a:solidFill>
                  <a:srgbClr val="556076"/>
                </a:solidFill>
              </a:rPr>
              <a:t>TCP</a:t>
            </a:r>
            <a:r>
              <a:rPr lang="zh-CN" altLang="en-US" b="1" kern="0" smtClean="0">
                <a:solidFill>
                  <a:srgbClr val="556076"/>
                </a:solidFill>
              </a:rPr>
              <a:t>连接的报文被丢弃、开始减速发送的时候，其他的</a:t>
            </a:r>
            <a:r>
              <a:rPr lang="en-US" altLang="zh-CN" b="1" kern="0" smtClean="0">
                <a:solidFill>
                  <a:srgbClr val="556076"/>
                </a:solidFill>
              </a:rPr>
              <a:t>TCP</a:t>
            </a:r>
            <a:r>
              <a:rPr lang="zh-CN" altLang="en-US" b="1" kern="0" smtClean="0">
                <a:solidFill>
                  <a:srgbClr val="556076"/>
                </a:solidFill>
              </a:rPr>
              <a:t>连接仍然有较高的发送速度。这样，无论什么时候，总有</a:t>
            </a:r>
            <a:r>
              <a:rPr lang="en-US" altLang="zh-CN" b="1" kern="0" smtClean="0">
                <a:solidFill>
                  <a:srgbClr val="556076"/>
                </a:solidFill>
              </a:rPr>
              <a:t>TCP</a:t>
            </a:r>
            <a:r>
              <a:rPr lang="zh-CN" altLang="en-US" b="1" kern="0" smtClean="0">
                <a:solidFill>
                  <a:srgbClr val="556076"/>
                </a:solidFill>
              </a:rPr>
              <a:t>连接在进行较快的发送，提高了线路带宽的利用率。</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spTree>
    <p:extLst>
      <p:ext uri="{BB962C8B-B14F-4D97-AF65-F5344CB8AC3E}">
        <p14:creationId xmlns:p14="http://schemas.microsoft.com/office/powerpoint/2010/main" xmlns="" val="1411160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RED - </a:t>
            </a:r>
            <a:r>
              <a:rPr lang="zh-CN" altLang="en-US" b="1" kern="0" smtClean="0">
                <a:solidFill>
                  <a:srgbClr val="556076"/>
                </a:solidFill>
              </a:rPr>
              <a:t>（</a:t>
            </a:r>
            <a:r>
              <a:rPr lang="en-US" altLang="zh-CN" b="1" kern="0" smtClean="0">
                <a:solidFill>
                  <a:srgbClr val="556076"/>
                </a:solidFill>
              </a:rPr>
              <a:t> Random Early Detection </a:t>
            </a:r>
            <a:r>
              <a:rPr lang="zh-CN" altLang="en-US" b="1" kern="0" smtClean="0">
                <a:solidFill>
                  <a:srgbClr val="556076"/>
                </a:solidFill>
              </a:rPr>
              <a:t>，随机早期检测）</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当平均队列长度为</a:t>
            </a:r>
            <a:r>
              <a:rPr lang="en-US" altLang="zh-CN" b="1" kern="0" smtClean="0">
                <a:solidFill>
                  <a:srgbClr val="556076"/>
                </a:solidFill>
              </a:rPr>
              <a:t>l-min</a:t>
            </a:r>
            <a:r>
              <a:rPr lang="zh-CN" altLang="en-US" b="1" kern="0" smtClean="0">
                <a:solidFill>
                  <a:srgbClr val="556076"/>
                </a:solidFill>
              </a:rPr>
              <a:t>时开始随机丢包，平均队列长度越长，丢包概率越大，当平均队列长度等于</a:t>
            </a:r>
            <a:r>
              <a:rPr lang="en-US" altLang="zh-CN" b="1" kern="0" smtClean="0">
                <a:solidFill>
                  <a:srgbClr val="556076"/>
                </a:solidFill>
              </a:rPr>
              <a:t>l-max</a:t>
            </a:r>
            <a:r>
              <a:rPr lang="zh-CN" altLang="en-US" b="1" kern="0" smtClean="0">
                <a:solidFill>
                  <a:srgbClr val="556076"/>
                </a:solidFill>
              </a:rPr>
              <a:t>时，丢弃所有达到的报文。</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RED</a:t>
            </a:r>
            <a:r>
              <a:rPr lang="zh-CN" altLang="en-US" b="1" kern="0" smtClean="0">
                <a:solidFill>
                  <a:srgbClr val="556076"/>
                </a:solidFill>
              </a:rPr>
              <a:t>可以很好地解决</a:t>
            </a:r>
            <a:r>
              <a:rPr lang="en-US" altLang="zh-CN" b="1" kern="0" smtClean="0">
                <a:solidFill>
                  <a:srgbClr val="556076"/>
                </a:solidFill>
              </a:rPr>
              <a:t>TCP</a:t>
            </a:r>
            <a:r>
              <a:rPr lang="zh-CN" altLang="en-US" b="1" kern="0" smtClean="0">
                <a:solidFill>
                  <a:srgbClr val="556076"/>
                </a:solidFill>
              </a:rPr>
              <a:t>全局同步的问题</a:t>
            </a:r>
            <a:endParaRPr lang="en-US" altLang="zh-CN" b="1" kern="0" dirty="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4690" name="Picture 2"/>
          <p:cNvPicPr>
            <a:picLocks noChangeAspect="1" noChangeArrowheads="1"/>
          </p:cNvPicPr>
          <p:nvPr/>
        </p:nvPicPr>
        <p:blipFill>
          <a:blip r:embed="rId3" cstate="print"/>
          <a:srcRect/>
          <a:stretch>
            <a:fillRect/>
          </a:stretch>
        </p:blipFill>
        <p:spPr bwMode="auto">
          <a:xfrm>
            <a:off x="899592" y="1628800"/>
            <a:ext cx="7344816" cy="3163676"/>
          </a:xfrm>
          <a:prstGeom prst="rect">
            <a:avLst/>
          </a:prstGeom>
          <a:noFill/>
          <a:ln w="9525">
            <a:noFill/>
            <a:miter lim="800000"/>
            <a:headEnd/>
            <a:tailEnd/>
          </a:ln>
        </p:spPr>
      </p:pic>
    </p:spTree>
    <p:extLst>
      <p:ext uri="{BB962C8B-B14F-4D97-AF65-F5344CB8AC3E}">
        <p14:creationId xmlns:p14="http://schemas.microsoft.com/office/powerpoint/2010/main" xmlns="" val="141116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平均队列长度</a:t>
            </a: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zh-CN" altLang="en-US" b="1" kern="0" smtClean="0">
                <a:solidFill>
                  <a:srgbClr val="556076"/>
                </a:solidFill>
              </a:rPr>
              <a:t>平均队列长度  </a:t>
            </a:r>
            <a:r>
              <a:rPr lang="en-US" altLang="zh-CN" b="1" kern="0" smtClean="0">
                <a:solidFill>
                  <a:srgbClr val="556076"/>
                </a:solidFill>
              </a:rPr>
              <a:t>=</a:t>
            </a:r>
            <a:r>
              <a:rPr lang="zh-CN" altLang="en-US" b="1" kern="0" smtClean="0">
                <a:solidFill>
                  <a:srgbClr val="556076"/>
                </a:solidFill>
              </a:rPr>
              <a:t>（以前的平均队列长度</a:t>
            </a:r>
            <a:r>
              <a:rPr lang="en-US" altLang="zh-CN" b="1" kern="0" smtClean="0">
                <a:solidFill>
                  <a:srgbClr val="556076"/>
                </a:solidFill>
              </a:rPr>
              <a:t>×</a:t>
            </a:r>
            <a:r>
              <a:rPr lang="zh-CN" altLang="en-US" b="1" kern="0" smtClean="0">
                <a:solidFill>
                  <a:srgbClr val="556076"/>
                </a:solidFill>
              </a:rPr>
              <a:t>（</a:t>
            </a:r>
            <a:r>
              <a:rPr lang="en-US" altLang="zh-CN" b="1" kern="0" smtClean="0">
                <a:solidFill>
                  <a:srgbClr val="556076"/>
                </a:solidFill>
              </a:rPr>
              <a:t>1-1/</a:t>
            </a:r>
            <a:r>
              <a:rPr lang="zh-CN" altLang="en-US" b="1" kern="0" smtClean="0">
                <a:solidFill>
                  <a:srgbClr val="556076"/>
                </a:solidFill>
              </a:rPr>
              <a:t>（</a:t>
            </a:r>
            <a:r>
              <a:rPr lang="en-US" altLang="zh-CN" b="1" kern="0" smtClean="0">
                <a:solidFill>
                  <a:srgbClr val="556076"/>
                </a:solidFill>
              </a:rPr>
              <a:t>2</a:t>
            </a:r>
            <a:r>
              <a:rPr lang="zh-CN" altLang="en-US" b="1" kern="0" smtClean="0">
                <a:solidFill>
                  <a:srgbClr val="556076"/>
                </a:solidFill>
              </a:rPr>
              <a:t>的</a:t>
            </a:r>
            <a:r>
              <a:rPr lang="en-US" altLang="zh-CN" b="1" kern="0" smtClean="0">
                <a:solidFill>
                  <a:srgbClr val="556076"/>
                </a:solidFill>
              </a:rPr>
              <a:t>n</a:t>
            </a:r>
            <a:r>
              <a:rPr lang="zh-CN" altLang="en-US" b="1" kern="0" smtClean="0">
                <a:solidFill>
                  <a:srgbClr val="556076"/>
                </a:solidFill>
              </a:rPr>
              <a:t>次方）））＋（当前队列长度</a:t>
            </a:r>
            <a:r>
              <a:rPr lang="en-US" altLang="zh-CN" b="1" kern="0" smtClean="0">
                <a:solidFill>
                  <a:srgbClr val="556076"/>
                </a:solidFill>
              </a:rPr>
              <a:t>×</a:t>
            </a:r>
            <a:r>
              <a:rPr lang="zh-CN" altLang="en-US" b="1" kern="0" smtClean="0">
                <a:solidFill>
                  <a:srgbClr val="556076"/>
                </a:solidFill>
              </a:rPr>
              <a:t>（</a:t>
            </a:r>
            <a:r>
              <a:rPr lang="en-US" altLang="zh-CN" b="1" kern="0" smtClean="0">
                <a:solidFill>
                  <a:srgbClr val="556076"/>
                </a:solidFill>
              </a:rPr>
              <a:t>1/</a:t>
            </a:r>
            <a:r>
              <a:rPr lang="zh-CN" altLang="en-US" b="1" kern="0" smtClean="0">
                <a:solidFill>
                  <a:srgbClr val="556076"/>
                </a:solidFill>
              </a:rPr>
              <a:t>（</a:t>
            </a:r>
            <a:r>
              <a:rPr lang="en-US" altLang="zh-CN" b="1" kern="0" smtClean="0">
                <a:solidFill>
                  <a:srgbClr val="556076"/>
                </a:solidFill>
              </a:rPr>
              <a:t>2</a:t>
            </a:r>
            <a:r>
              <a:rPr lang="zh-CN" altLang="en-US" b="1" kern="0" smtClean="0">
                <a:solidFill>
                  <a:srgbClr val="556076"/>
                </a:solidFill>
              </a:rPr>
              <a:t>的</a:t>
            </a:r>
            <a:r>
              <a:rPr lang="en-US" altLang="zh-CN" b="1" kern="0" smtClean="0">
                <a:solidFill>
                  <a:srgbClr val="556076"/>
                </a:solidFill>
              </a:rPr>
              <a:t>n</a:t>
            </a:r>
            <a:r>
              <a:rPr lang="zh-CN" altLang="en-US" b="1" kern="0" smtClean="0">
                <a:solidFill>
                  <a:srgbClr val="556076"/>
                </a:solidFill>
              </a:rPr>
              <a:t>次方））），其中</a:t>
            </a:r>
            <a:r>
              <a:rPr lang="en-US" altLang="zh-CN" b="1" kern="0" smtClean="0">
                <a:solidFill>
                  <a:srgbClr val="556076"/>
                </a:solidFill>
              </a:rPr>
              <a:t>n</a:t>
            </a:r>
            <a:r>
              <a:rPr lang="zh-CN" altLang="en-US" b="1" kern="0" smtClean="0">
                <a:solidFill>
                  <a:srgbClr val="556076"/>
                </a:solidFill>
              </a:rPr>
              <a:t>可以通过命令配置。队列平均长度既反映了队列的变化趋势，又对队列长度的突发变化不敏感，避免了对突发性数据流的不</a:t>
            </a:r>
            <a:r>
              <a:rPr lang="zh-CN" altLang="en-US" b="1" kern="0" smtClean="0">
                <a:solidFill>
                  <a:srgbClr val="556076"/>
                </a:solidFill>
              </a:rPr>
              <a:t>公正</a:t>
            </a:r>
            <a:r>
              <a:rPr lang="zh-CN" altLang="en-US" b="1" kern="0" smtClean="0">
                <a:solidFill>
                  <a:srgbClr val="556076"/>
                </a:solidFill>
              </a:rPr>
              <a:t>待遇（</a:t>
            </a:r>
            <a:r>
              <a:rPr lang="zh-CN" altLang="en-US" b="1" kern="0" smtClean="0">
                <a:solidFill>
                  <a:srgbClr val="556076"/>
                </a:solidFill>
              </a:rPr>
              <a:t>类似于低</a:t>
            </a:r>
            <a:r>
              <a:rPr lang="zh-CN" altLang="en-US" b="1" kern="0" smtClean="0">
                <a:solidFill>
                  <a:srgbClr val="556076"/>
                </a:solidFill>
              </a:rPr>
              <a:t>通</a:t>
            </a:r>
            <a:r>
              <a:rPr lang="zh-CN" altLang="en-US" b="1" kern="0" smtClean="0">
                <a:solidFill>
                  <a:srgbClr val="556076"/>
                </a:solidFill>
              </a:rPr>
              <a:t>滤波，</a:t>
            </a:r>
            <a:r>
              <a:rPr lang="zh-CN" altLang="en-US" b="1" kern="0" smtClean="0">
                <a:solidFill>
                  <a:srgbClr val="556076"/>
                </a:solidFill>
              </a:rPr>
              <a:t>低频信号能正常通过，而超过设定临界值的高频信号则被阻隔、减弱。 ）</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5714" name="Picture 2"/>
          <p:cNvPicPr>
            <a:picLocks noChangeAspect="1" noChangeArrowheads="1"/>
          </p:cNvPicPr>
          <p:nvPr/>
        </p:nvPicPr>
        <p:blipFill>
          <a:blip r:embed="rId3" cstate="print"/>
          <a:srcRect/>
          <a:stretch>
            <a:fillRect/>
          </a:stretch>
        </p:blipFill>
        <p:spPr bwMode="auto">
          <a:xfrm>
            <a:off x="2555776" y="3762548"/>
            <a:ext cx="4415209" cy="2556467"/>
          </a:xfrm>
          <a:prstGeom prst="rect">
            <a:avLst/>
          </a:prstGeom>
          <a:noFill/>
          <a:ln w="9525">
            <a:noFill/>
            <a:miter lim="800000"/>
            <a:headEnd/>
            <a:tailEnd/>
          </a:ln>
        </p:spPr>
      </p:pic>
    </p:spTree>
    <p:extLst>
      <p:ext uri="{BB962C8B-B14F-4D97-AF65-F5344CB8AC3E}">
        <p14:creationId xmlns:p14="http://schemas.microsoft.com/office/powerpoint/2010/main" xmlns="" val="1411160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拥塞管理及避免</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Rectangle 3"/>
          <p:cNvSpPr txBox="1">
            <a:spLocks noChangeArrowheads="1"/>
          </p:cNvSpPr>
          <p:nvPr/>
        </p:nvSpPr>
        <p:spPr bwMode="auto">
          <a:xfrm>
            <a:off x="506288" y="1066800"/>
            <a:ext cx="8458200" cy="5291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ctr">
              <a:lnSpc>
                <a:spcPct val="150000"/>
              </a:lnSpc>
              <a:spcBef>
                <a:spcPct val="10000"/>
              </a:spcBef>
              <a:spcAft>
                <a:spcPct val="10000"/>
              </a:spcAft>
              <a:buFont typeface="Arial" pitchFamily="34" charset="0"/>
              <a:buChar char="•"/>
              <a:defRPr/>
            </a:pPr>
            <a:r>
              <a:rPr lang="en-US" altLang="zh-CN" b="1" kern="0" smtClean="0">
                <a:solidFill>
                  <a:srgbClr val="556076"/>
                </a:solidFill>
              </a:rPr>
              <a:t>WRED - </a:t>
            </a:r>
            <a:r>
              <a:rPr lang="zh-CN" altLang="en-US" b="1" kern="0" smtClean="0">
                <a:solidFill>
                  <a:srgbClr val="556076"/>
                </a:solidFill>
              </a:rPr>
              <a:t>（</a:t>
            </a:r>
            <a:r>
              <a:rPr lang="en-US" altLang="zh-CN" b="1" kern="0" smtClean="0">
                <a:solidFill>
                  <a:srgbClr val="556076"/>
                </a:solidFill>
              </a:rPr>
              <a:t>Weighted Random Early </a:t>
            </a:r>
            <a:r>
              <a:rPr lang="en-US" altLang="zh-CN" b="1" kern="0" smtClean="0">
                <a:solidFill>
                  <a:srgbClr val="556076"/>
                </a:solidFill>
              </a:rPr>
              <a:t>Detection </a:t>
            </a:r>
            <a:r>
              <a:rPr lang="zh-CN" altLang="en-US" b="1" kern="0" smtClean="0">
                <a:solidFill>
                  <a:srgbClr val="556076"/>
                </a:solidFill>
              </a:rPr>
              <a:t>，加权随机早期检测）</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r>
              <a:rPr lang="zh-CN" altLang="en-US" b="1" kern="0" smtClean="0">
                <a:solidFill>
                  <a:srgbClr val="556076"/>
                </a:solidFill>
              </a:rPr>
              <a:t>在</a:t>
            </a:r>
            <a:r>
              <a:rPr lang="en-US" altLang="zh-CN" b="1" kern="0" smtClean="0">
                <a:solidFill>
                  <a:srgbClr val="556076"/>
                </a:solidFill>
              </a:rPr>
              <a:t>RED</a:t>
            </a:r>
            <a:r>
              <a:rPr lang="zh-CN" altLang="en-US" b="1" kern="0" smtClean="0">
                <a:solidFill>
                  <a:srgbClr val="556076"/>
                </a:solidFill>
              </a:rPr>
              <a:t>的基础上，通过队列的优先级来对队列进行加权，使高优先级报文丢弃的几率更小。如下图，三种优先级对应的丢弃曲线是不一样的。</a:t>
            </a:r>
            <a:endParaRPr lang="en-US" altLang="zh-CN" b="1" kern="0" smtClean="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smtClean="0">
              <a:solidFill>
                <a:srgbClr val="556076"/>
              </a:solidFill>
            </a:endParaRPr>
          </a:p>
          <a:p>
            <a:pPr marL="342900" lvl="0" indent="-342900" fontAlgn="ctr">
              <a:lnSpc>
                <a:spcPct val="150000"/>
              </a:lnSpc>
              <a:spcBef>
                <a:spcPct val="10000"/>
              </a:spcBef>
              <a:spcAft>
                <a:spcPct val="10000"/>
              </a:spcAft>
              <a:defRPr/>
            </a:pPr>
            <a:r>
              <a:rPr lang="en-US" altLang="zh-CN" b="1" kern="0" smtClean="0">
                <a:solidFill>
                  <a:srgbClr val="556076"/>
                </a:solidFill>
              </a:rPr>
              <a:t>	</a:t>
            </a:r>
            <a:r>
              <a:rPr lang="en-US" altLang="zh-CN" b="1" kern="0" smtClean="0">
                <a:solidFill>
                  <a:srgbClr val="556076"/>
                </a:solidFill>
              </a:rPr>
              <a:t>	</a:t>
            </a: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lnSpc>
                <a:spcPct val="150000"/>
              </a:lnSpc>
              <a:spcBef>
                <a:spcPct val="10000"/>
              </a:spcBef>
              <a:spcAft>
                <a:spcPct val="10000"/>
              </a:spcAft>
              <a:buFont typeface="Arial" pitchFamily="34" charset="0"/>
              <a:buChar char="•"/>
              <a:defRPr/>
            </a:pPr>
            <a:endParaRPr lang="en-US" altLang="zh-CN" b="1" kern="0" dirty="0">
              <a:solidFill>
                <a:srgbClr val="556076"/>
              </a:solidFill>
            </a:endParaRPr>
          </a:p>
          <a:p>
            <a:pPr marL="342900" lvl="0" indent="-342900" fontAlgn="ctr">
              <a:spcBef>
                <a:spcPct val="10000"/>
              </a:spcBef>
              <a:spcAft>
                <a:spcPct val="10000"/>
              </a:spcAft>
              <a:defRPr/>
            </a:pPr>
            <a:r>
              <a:rPr lang="en-US" altLang="zh-CN" b="1" kern="0">
                <a:solidFill>
                  <a:srgbClr val="556076"/>
                </a:solidFill>
              </a:rPr>
              <a:t>	</a:t>
            </a: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endParaRPr lang="en-US" altLang="zh-CN" b="1" kern="0" smtClean="0">
              <a:solidFill>
                <a:srgbClr val="556076"/>
              </a:solidFill>
            </a:endParaRPr>
          </a:p>
          <a:p>
            <a:pPr marL="342900" lvl="0" indent="-342900" fontAlgn="ctr">
              <a:spcBef>
                <a:spcPct val="10000"/>
              </a:spcBef>
              <a:spcAft>
                <a:spcPct val="10000"/>
              </a:spcAft>
              <a:defRPr/>
            </a:pPr>
            <a:r>
              <a:rPr lang="en-US" altLang="zh-CN" b="1" kern="0" dirty="0">
                <a:solidFill>
                  <a:srgbClr val="556076"/>
                </a:solidFill>
              </a:rPr>
              <a:t>	</a:t>
            </a:r>
          </a:p>
        </p:txBody>
      </p:sp>
      <p:pic>
        <p:nvPicPr>
          <p:cNvPr id="116738" name="Picture 2"/>
          <p:cNvPicPr>
            <a:picLocks noChangeAspect="1" noChangeArrowheads="1"/>
          </p:cNvPicPr>
          <p:nvPr/>
        </p:nvPicPr>
        <p:blipFill>
          <a:blip r:embed="rId3" cstate="print"/>
          <a:srcRect/>
          <a:stretch>
            <a:fillRect/>
          </a:stretch>
        </p:blipFill>
        <p:spPr bwMode="auto">
          <a:xfrm>
            <a:off x="827584" y="1484784"/>
            <a:ext cx="7848178" cy="2905563"/>
          </a:xfrm>
          <a:prstGeom prst="rect">
            <a:avLst/>
          </a:prstGeom>
          <a:noFill/>
          <a:ln w="9525">
            <a:noFill/>
            <a:miter lim="800000"/>
            <a:headEnd/>
            <a:tailEnd/>
          </a:ln>
        </p:spPr>
      </p:pic>
      <p:pic>
        <p:nvPicPr>
          <p:cNvPr id="116739" name="Picture 3"/>
          <p:cNvPicPr>
            <a:picLocks noChangeAspect="1" noChangeArrowheads="1"/>
          </p:cNvPicPr>
          <p:nvPr/>
        </p:nvPicPr>
        <p:blipFill>
          <a:blip r:embed="rId4" cstate="print"/>
          <a:srcRect/>
          <a:stretch>
            <a:fillRect/>
          </a:stretch>
        </p:blipFill>
        <p:spPr bwMode="auto">
          <a:xfrm>
            <a:off x="1403648" y="5157192"/>
            <a:ext cx="6334671" cy="1514372"/>
          </a:xfrm>
          <a:prstGeom prst="rect">
            <a:avLst/>
          </a:prstGeom>
          <a:noFill/>
          <a:ln w="9525">
            <a:noFill/>
            <a:miter lim="800000"/>
            <a:headEnd/>
            <a:tailEnd/>
          </a:ln>
        </p:spPr>
      </p:pic>
    </p:spTree>
    <p:extLst>
      <p:ext uri="{BB962C8B-B14F-4D97-AF65-F5344CB8AC3E}">
        <p14:creationId xmlns:p14="http://schemas.microsoft.com/office/powerpoint/2010/main" xmlns="" val="141116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DC4B9BE3-F94A-4904-8AC8-B1D5316357AC}" type="datetime1">
              <a:rPr lang="en-US" smtClean="0"/>
              <a:pPr>
                <a:defRPr/>
              </a:pPr>
              <a:t>1/16/2018</a:t>
            </a:fld>
            <a:endParaRPr lang="en-US" altLang="zh-CN"/>
          </a:p>
        </p:txBody>
      </p:sp>
      <p:sp>
        <p:nvSpPr>
          <p:cNvPr id="5" name="灯片编号占位符 4"/>
          <p:cNvSpPr>
            <a:spLocks noGrp="1"/>
          </p:cNvSpPr>
          <p:nvPr>
            <p:ph type="sldNum" sz="quarter" idx="11"/>
          </p:nvPr>
        </p:nvSpPr>
        <p:spPr/>
        <p:txBody>
          <a:bodyPr/>
          <a:lstStyle/>
          <a:p>
            <a:pPr>
              <a:defRPr/>
            </a:pPr>
            <a:r>
              <a:rPr lang="en-US" altLang="zh-CN"/>
              <a:t>P </a:t>
            </a:r>
            <a:fld id="{EED3743F-41EA-4DBF-8907-7D377D8FECB9}" type="slidenum">
              <a:rPr lang="en-US" altLang="zh-CN" smtClean="0"/>
              <a:pPr>
                <a:defRPr/>
              </a:pPr>
              <a:t>46</a:t>
            </a:fld>
            <a:endParaRPr lang="en-US" altLang="zh-CN"/>
          </a:p>
        </p:txBody>
      </p:sp>
      <p:sp>
        <p:nvSpPr>
          <p:cNvPr id="6" name="矩形 5"/>
          <p:cNvSpPr/>
          <p:nvPr/>
        </p:nvSpPr>
        <p:spPr>
          <a:xfrm>
            <a:off x="2501495" y="2967335"/>
            <a:ext cx="4141006" cy="923330"/>
          </a:xfrm>
          <a:prstGeom prst="rect">
            <a:avLst/>
          </a:prstGeom>
          <a:noFill/>
        </p:spPr>
        <p:txBody>
          <a:bodyPr wrap="none" lIns="91440" tIns="45720" rIns="91440" bIns="45720">
            <a:spAutoFit/>
          </a:bodyPr>
          <a:lstStyle/>
          <a:p>
            <a:pPr algn="ctr"/>
            <a:r>
              <a:rPr lang="en-US" altLang="zh-CN" sz="5400" b="1">
                <a:ln w="18000">
                  <a:solidFill>
                    <a:schemeClr val="accent2">
                      <a:satMod val="140000"/>
                    </a:schemeClr>
                  </a:solidFill>
                  <a:prstDash val="solid"/>
                  <a:miter lim="800000"/>
                </a:ln>
                <a:noFill/>
                <a:effectLst>
                  <a:outerShdw blurRad="25500" dist="23000" dir="7020000" algn="tl">
                    <a:srgbClr val="000000">
                      <a:alpha val="50000"/>
                    </a:srgbClr>
                  </a:outerShdw>
                </a:effectLst>
              </a:rPr>
              <a:t>Thank You!!!</a:t>
            </a:r>
            <a:endParaRPr lang="zh-CN" altLang="en-US" sz="5400"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xmlns="" val="265708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网络抖动（</a:t>
            </a:r>
            <a:r>
              <a:rPr lang="en-US" altLang="zh-CN" sz="1800"/>
              <a:t>Jitter</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7848872"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网络抖动用于衡量网络时延的稳定性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同一个数据流的不同数据包，在网络中经历的延迟不同，从而产生抖动</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抖动对语音、视频等实时应用的影响较大</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对游戏业务的影响超级大，关键团战的每一秒都可以决定整局游戏胜负</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7" name="图片 6">
            <a:extLst>
              <a:ext uri="{FF2B5EF4-FFF2-40B4-BE49-F238E27FC236}">
                <a16:creationId xmlns:a16="http://schemas.microsoft.com/office/drawing/2014/main" xmlns="" id="{5122D68F-6D56-4D77-9F0A-3C04B04BD7AA}"/>
              </a:ext>
            </a:extLst>
          </p:cNvPr>
          <p:cNvPicPr>
            <a:picLocks noChangeAspect="1"/>
          </p:cNvPicPr>
          <p:nvPr/>
        </p:nvPicPr>
        <p:blipFill>
          <a:blip r:embed="rId2" cstate="print"/>
          <a:stretch>
            <a:fillRect/>
          </a:stretch>
        </p:blipFill>
        <p:spPr>
          <a:xfrm>
            <a:off x="1361911" y="1495846"/>
            <a:ext cx="6041230" cy="3127539"/>
          </a:xfrm>
          <a:prstGeom prst="rect">
            <a:avLst/>
          </a:prstGeom>
        </p:spPr>
      </p:pic>
    </p:spTree>
    <p:extLst>
      <p:ext uri="{BB962C8B-B14F-4D97-AF65-F5344CB8AC3E}">
        <p14:creationId xmlns:p14="http://schemas.microsoft.com/office/powerpoint/2010/main" xmlns="" val="795759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网络性能四大指标</a:t>
            </a:r>
          </a:p>
        </p:txBody>
      </p:sp>
      <p:sp>
        <p:nvSpPr>
          <p:cNvPr id="3" name="内容占位符 2"/>
          <p:cNvSpPr>
            <a:spLocks noGrp="1"/>
          </p:cNvSpPr>
          <p:nvPr>
            <p:ph idx="1"/>
          </p:nvPr>
        </p:nvSpPr>
        <p:spPr/>
        <p:txBody>
          <a:bodyPr/>
          <a:lstStyle/>
          <a:p>
            <a:r>
              <a:rPr lang="zh-CN" altLang="en-US" sz="1800"/>
              <a:t>网络丢包（</a:t>
            </a:r>
            <a:r>
              <a:rPr lang="en-US" altLang="zh-CN" sz="1800"/>
              <a:t>Packet Loss</a:t>
            </a:r>
            <a:r>
              <a:rPr lang="zh-CN" altLang="en-US" sz="1800"/>
              <a:t>）</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5" name="TextBox 4"/>
          <p:cNvSpPr txBox="1"/>
          <p:nvPr/>
        </p:nvSpPr>
        <p:spPr>
          <a:xfrm>
            <a:off x="899592" y="4915034"/>
            <a:ext cx="784887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b="1" kern="0">
                <a:solidFill>
                  <a:srgbClr val="556076"/>
                </a:solidFill>
                <a:latin typeface="+mn-ea"/>
              </a:rPr>
              <a:t>网络丢包用于衡量网络的可靠性，单位为</a:t>
            </a:r>
            <a:r>
              <a:rPr lang="en-US" altLang="zh-CN" b="1" kern="0" err="1">
                <a:solidFill>
                  <a:srgbClr val="556076"/>
                </a:solidFill>
                <a:latin typeface="+mn-ea"/>
              </a:rPr>
              <a:t>pps</a:t>
            </a:r>
            <a:r>
              <a:rPr lang="zh-CN" altLang="en-US" b="1" kern="0">
                <a:solidFill>
                  <a:srgbClr val="556076"/>
                </a:solidFill>
                <a:latin typeface="+mn-ea"/>
              </a:rPr>
              <a:t>或者百分比</a:t>
            </a:r>
            <a:endParaRPr lang="en-US" altLang="zh-CN" b="1" kern="0">
              <a:solidFill>
                <a:srgbClr val="556076"/>
              </a:solidFill>
              <a:latin typeface="+mn-ea"/>
            </a:endParaRPr>
          </a:p>
          <a:p>
            <a:pPr marL="285750" indent="-285750">
              <a:buFont typeface="Arial" panose="020B0604020202020204" pitchFamily="34" charset="0"/>
              <a:buChar char="•"/>
            </a:pPr>
            <a:r>
              <a:rPr lang="zh-CN" altLang="en-US" b="1" kern="0">
                <a:solidFill>
                  <a:srgbClr val="556076"/>
                </a:solidFill>
                <a:latin typeface="+mn-ea"/>
              </a:rPr>
              <a:t>网络拥塞的情况下，由于所有队列被占满，必然导致部分数据包被丢弃</a:t>
            </a:r>
            <a:endParaRPr lang="en-US" altLang="zh-CN" b="1" kern="0">
              <a:solidFill>
                <a:srgbClr val="556076"/>
              </a:solidFill>
              <a:latin typeface="+mn-ea"/>
            </a:endParaRPr>
          </a:p>
          <a:p>
            <a:pPr marL="285750" indent="-285750">
              <a:buFont typeface="Arial" panose="020B0604020202020204" pitchFamily="34" charset="0"/>
              <a:buChar char="•"/>
            </a:pPr>
            <a:endParaRPr lang="zh-CN" altLang="en-US" b="1" kern="0">
              <a:solidFill>
                <a:srgbClr val="556076"/>
              </a:solidFill>
              <a:latin typeface="+mn-ea"/>
            </a:endParaRPr>
          </a:p>
        </p:txBody>
      </p:sp>
      <p:pic>
        <p:nvPicPr>
          <p:cNvPr id="6" name="图片 5">
            <a:extLst>
              <a:ext uri="{FF2B5EF4-FFF2-40B4-BE49-F238E27FC236}">
                <a16:creationId xmlns:a16="http://schemas.microsoft.com/office/drawing/2014/main" xmlns="" id="{46DC889B-BA14-4875-8B02-2F60DBC97D7D}"/>
              </a:ext>
            </a:extLst>
          </p:cNvPr>
          <p:cNvPicPr>
            <a:picLocks noChangeAspect="1"/>
          </p:cNvPicPr>
          <p:nvPr/>
        </p:nvPicPr>
        <p:blipFill>
          <a:blip r:embed="rId3" cstate="print"/>
          <a:stretch>
            <a:fillRect/>
          </a:stretch>
        </p:blipFill>
        <p:spPr>
          <a:xfrm>
            <a:off x="523875" y="1721958"/>
            <a:ext cx="8096250" cy="3086100"/>
          </a:xfrm>
          <a:prstGeom prst="rect">
            <a:avLst/>
          </a:prstGeom>
        </p:spPr>
      </p:pic>
    </p:spTree>
    <p:extLst>
      <p:ext uri="{BB962C8B-B14F-4D97-AF65-F5344CB8AC3E}">
        <p14:creationId xmlns:p14="http://schemas.microsoft.com/office/powerpoint/2010/main" xmlns="" val="217321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一、网络性能四大指标</a:t>
            </a:r>
            <a:r>
              <a:rPr lang="en-US" altLang="zh-CN"/>
              <a:t/>
            </a:r>
            <a:br>
              <a:rPr lang="en-US" altLang="zh-CN"/>
            </a:br>
            <a:r>
              <a:rPr lang="zh-CN" altLang="en-US"/>
              <a:t>二、</a:t>
            </a:r>
            <a:r>
              <a:rPr lang="en-US" altLang="zh-CN">
                <a:solidFill>
                  <a:srgbClr val="FF0000"/>
                </a:solidFill>
              </a:rPr>
              <a:t>QOS</a:t>
            </a:r>
            <a:r>
              <a:rPr lang="zh-CN" altLang="en-US">
                <a:solidFill>
                  <a:srgbClr val="FF0000"/>
                </a:solidFill>
              </a:rPr>
              <a:t>简介</a:t>
            </a:r>
            <a:r>
              <a:rPr lang="en-US" altLang="zh-CN"/>
              <a:t/>
            </a:r>
            <a:br>
              <a:rPr lang="en-US" altLang="zh-CN"/>
            </a:br>
            <a:r>
              <a:rPr lang="zh-CN" altLang="en-US" smtClean="0"/>
              <a:t>三</a:t>
            </a:r>
            <a:r>
              <a:rPr lang="zh-CN" altLang="en-US" smtClean="0"/>
              <a:t>、</a:t>
            </a:r>
            <a:r>
              <a:rPr lang="zh-CN" altLang="en-US"/>
              <a:t>报文分类和标记</a:t>
            </a:r>
            <a:r>
              <a:rPr lang="en-US" altLang="zh-CN"/>
              <a:t/>
            </a:r>
            <a:br>
              <a:rPr lang="en-US" altLang="zh-CN"/>
            </a:br>
            <a:r>
              <a:rPr lang="zh-CN" altLang="en-US" smtClean="0"/>
              <a:t>四、流量监管及整形</a:t>
            </a:r>
            <a:r>
              <a:rPr lang="en-US" altLang="zh-CN" smtClean="0"/>
              <a:t/>
            </a:r>
            <a:br>
              <a:rPr lang="en-US" altLang="zh-CN" smtClean="0"/>
            </a:br>
            <a:r>
              <a:rPr lang="zh-CN" altLang="en-US" smtClean="0"/>
              <a:t>五、拥塞管理</a:t>
            </a:r>
            <a:r>
              <a:rPr lang="zh-CN" altLang="en-US" smtClean="0"/>
              <a:t>及</a:t>
            </a:r>
            <a:r>
              <a:rPr lang="zh-CN" altLang="en-US" smtClean="0"/>
              <a:t>避免</a:t>
            </a:r>
            <a:endParaRPr lang="zh-CN" altLang="en-US"/>
          </a:p>
        </p:txBody>
      </p:sp>
      <p:sp>
        <p:nvSpPr>
          <p:cNvPr id="4" name="日期占位符 3"/>
          <p:cNvSpPr>
            <a:spLocks noGrp="1"/>
          </p:cNvSpPr>
          <p:nvPr>
            <p:ph type="dt" sz="half" idx="10"/>
          </p:nvPr>
        </p:nvSpPr>
        <p:spPr/>
        <p:txBody>
          <a:bodyPr/>
          <a:lstStyle/>
          <a:p>
            <a:pPr>
              <a:defRPr/>
            </a:pPr>
            <a:fld id="{D3DB019D-1388-4EBF-8EE7-DA74F48D13CF}" type="datetime1">
              <a:rPr lang="en-US" smtClean="0"/>
              <a:pPr>
                <a:defRPr/>
              </a:pPr>
              <a:t>1/16/2018</a:t>
            </a:fld>
            <a:endParaRPr lang="en-US" altLang="zh-CN"/>
          </a:p>
        </p:txBody>
      </p:sp>
    </p:spTree>
    <p:extLst>
      <p:ext uri="{BB962C8B-B14F-4D97-AF65-F5344CB8AC3E}">
        <p14:creationId xmlns:p14="http://schemas.microsoft.com/office/powerpoint/2010/main" xmlns="" val="1870390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7" name="Rectangle 3"/>
          <p:cNvSpPr txBox="1">
            <a:spLocks noChangeArrowheads="1"/>
          </p:cNvSpPr>
          <p:nvPr/>
        </p:nvSpPr>
        <p:spPr bwMode="auto">
          <a:xfrm>
            <a:off x="457200" y="1066800"/>
            <a:ext cx="84582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ctr" latinLnBrk="0" hangingPunct="1">
              <a:lnSpc>
                <a:spcPct val="150000"/>
              </a:lnSpc>
              <a:spcBef>
                <a:spcPct val="10000"/>
              </a:spcBef>
              <a:spcAft>
                <a:spcPct val="10000"/>
              </a:spcAft>
              <a:buClrTx/>
              <a:buSzTx/>
              <a:tabLst/>
              <a:defRPr/>
            </a:pPr>
            <a:r>
              <a:rPr kumimoji="0" lang="en-US" altLang="zh-CN" sz="2400" b="1" i="0" u="none" strike="noStrike" kern="0" cap="none" spc="0" normalizeH="0" baseline="0" noProof="0">
                <a:ln>
                  <a:noFill/>
                </a:ln>
                <a:solidFill>
                  <a:srgbClr val="556076"/>
                </a:solidFill>
                <a:effectLst/>
                <a:uLnTx/>
                <a:uFillTx/>
                <a:latin typeface="+mn-lt"/>
                <a:ea typeface="+mn-ea"/>
                <a:cs typeface="+mn-cs"/>
              </a:rPr>
              <a:t> 2.QOS</a:t>
            </a:r>
            <a:r>
              <a:rPr kumimoji="0" lang="zh-CN" altLang="en-US" sz="2400" b="1" i="0" u="none" strike="noStrike" kern="0" cap="none" spc="0" normalizeH="0" baseline="0" noProof="0">
                <a:ln>
                  <a:noFill/>
                </a:ln>
                <a:solidFill>
                  <a:srgbClr val="556076"/>
                </a:solidFill>
                <a:effectLst/>
                <a:uLnTx/>
                <a:uFillTx/>
                <a:latin typeface="+mn-lt"/>
                <a:ea typeface="+mn-ea"/>
                <a:cs typeface="+mn-cs"/>
              </a:rPr>
              <a:t>简介</a:t>
            </a:r>
            <a:endParaRPr kumimoji="0" lang="en-US" altLang="zh-CN" sz="24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kumimoji="0" lang="en-US" altLang="zh-CN" sz="1800" b="1" i="0" u="none" strike="noStrike" kern="0" cap="none" spc="0" normalizeH="0" baseline="0" noProof="0">
                <a:ln>
                  <a:noFill/>
                </a:ln>
                <a:solidFill>
                  <a:srgbClr val="556076"/>
                </a:solidFill>
                <a:effectLst/>
                <a:uLnTx/>
                <a:uFillTx/>
                <a:latin typeface="+mn-lt"/>
                <a:ea typeface="+mn-ea"/>
                <a:cs typeface="+mn-cs"/>
              </a:rPr>
              <a:t>	        </a:t>
            </a:r>
            <a:r>
              <a:rPr lang="en-US" altLang="zh-CN" b="1" kern="0" err="1">
                <a:solidFill>
                  <a:srgbClr val="556076"/>
                </a:solidFill>
              </a:rPr>
              <a:t>QoS</a:t>
            </a:r>
            <a:r>
              <a:rPr lang="zh-CN" altLang="en-US" b="1" kern="0">
                <a:solidFill>
                  <a:srgbClr val="556076"/>
                </a:solidFill>
              </a:rPr>
              <a:t>，顾名思义，</a:t>
            </a:r>
            <a:r>
              <a:rPr lang="en-US" altLang="zh-CN" b="1" kern="0">
                <a:solidFill>
                  <a:srgbClr val="00B0F0"/>
                </a:solidFill>
              </a:rPr>
              <a:t>Quality of Service</a:t>
            </a:r>
            <a:r>
              <a:rPr lang="zh-CN" altLang="en-US" b="1" kern="0">
                <a:solidFill>
                  <a:srgbClr val="00B0F0"/>
                </a:solidFill>
              </a:rPr>
              <a:t>，服务质量</a:t>
            </a:r>
            <a:r>
              <a:rPr lang="zh-CN" altLang="en-US" b="1" kern="0">
                <a:solidFill>
                  <a:srgbClr val="556076"/>
                </a:solidFill>
              </a:rPr>
              <a:t>。对于网络业</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务来说，服务质量包括哪些方面呢？从传统意义上来讲，无非就是传</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输的带宽、传送的时延、数据的丢包率等，而提高服务质量无非也就</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是保证传输的带宽，降低传送的时延，降低数据的丢包率以及时延抖</a:t>
            </a:r>
          </a:p>
          <a:p>
            <a:pPr marL="342900" lvl="0" indent="-342900" fontAlgn="ctr">
              <a:lnSpc>
                <a:spcPct val="150000"/>
              </a:lnSpc>
              <a:spcBef>
                <a:spcPct val="10000"/>
              </a:spcBef>
              <a:spcAft>
                <a:spcPct val="10000"/>
              </a:spcAft>
              <a:defRPr/>
            </a:pPr>
            <a:r>
              <a:rPr lang="en-US" altLang="zh-CN" b="1" kern="0">
                <a:solidFill>
                  <a:srgbClr val="556076"/>
                </a:solidFill>
              </a:rPr>
              <a:t>	</a:t>
            </a:r>
            <a:r>
              <a:rPr lang="zh-CN" altLang="en-US" b="1" kern="0">
                <a:solidFill>
                  <a:srgbClr val="556076"/>
                </a:solidFill>
              </a:rPr>
              <a:t>动等。</a:t>
            </a:r>
            <a:endParaRPr kumimoji="0" lang="zh-CN" altLang="en-US" sz="1800" b="1" i="0" u="none" strike="noStrike" kern="0" cap="none" spc="0" normalizeH="0" baseline="0" noProof="0">
              <a:ln>
                <a:noFill/>
              </a:ln>
              <a:solidFill>
                <a:srgbClr val="556076"/>
              </a:solidFill>
              <a:effectLst/>
              <a:uLnTx/>
              <a:uFillTx/>
              <a:latin typeface="+mn-lt"/>
              <a:ea typeface="+mn-ea"/>
              <a:cs typeface="+mn-cs"/>
            </a:endParaRPr>
          </a:p>
          <a:p>
            <a:pPr marL="342900" lvl="0" indent="-342900" fontAlgn="ctr">
              <a:lnSpc>
                <a:spcPct val="150000"/>
              </a:lnSpc>
              <a:spcBef>
                <a:spcPct val="10000"/>
              </a:spcBef>
              <a:spcAft>
                <a:spcPct val="10000"/>
              </a:spcAft>
              <a:defRPr/>
            </a:pPr>
            <a:r>
              <a:rPr lang="en-US" altLang="zh-CN"/>
              <a:t>	        </a:t>
            </a:r>
            <a:r>
              <a:rPr lang="zh-CN" altLang="en-US" b="1" kern="0">
                <a:solidFill>
                  <a:srgbClr val="00B0F0"/>
                </a:solidFill>
              </a:rPr>
              <a:t>网络资源总是有限的，只要存在抢夺网络资源的情况，就会出现服务质量的要求。</a:t>
            </a:r>
            <a:r>
              <a:rPr lang="zh-CN" altLang="en-US" b="1" kern="0">
                <a:solidFill>
                  <a:srgbClr val="556076"/>
                </a:solidFill>
              </a:rPr>
              <a:t>服务质量是相对网络业务而言的，在保证某类业务的服务质量的同时，可能就是在损害其它业务的服务质量。例如，在网络总带宽固定的情况下，如果某类业务占用的带宽越多，那么其他业务能使用的带宽就越少，可能会影响其他业务的使用。因此，</a:t>
            </a:r>
            <a:r>
              <a:rPr lang="zh-CN" altLang="en-US" b="1" kern="0">
                <a:solidFill>
                  <a:srgbClr val="00B0F0"/>
                </a:solidFill>
              </a:rPr>
              <a:t>网络管理者需要根据各种业务的特点来对网络资源进行合理的规划和分配，从而使网络资源得到高效利用。</a:t>
            </a:r>
            <a:endParaRPr kumimoji="0" lang="zh-CN" altLang="en-US" sz="1800" b="1" i="0" u="none" strike="noStrike" kern="0" cap="none" spc="0" normalizeH="0" baseline="0" noProof="0">
              <a:ln>
                <a:noFill/>
              </a:ln>
              <a:solidFill>
                <a:srgbClr val="00B0F0"/>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QOS</a:t>
            </a:r>
            <a:r>
              <a:rPr lang="zh-CN" altLang="en-US"/>
              <a:t>简介</a:t>
            </a:r>
          </a:p>
        </p:txBody>
      </p:sp>
      <p:sp>
        <p:nvSpPr>
          <p:cNvPr id="4" name="日期占位符 3"/>
          <p:cNvSpPr>
            <a:spLocks noGrp="1"/>
          </p:cNvSpPr>
          <p:nvPr>
            <p:ph type="dt" sz="half" idx="10"/>
          </p:nvPr>
        </p:nvSpPr>
        <p:spPr/>
        <p:txBody>
          <a:bodyPr/>
          <a:lstStyle/>
          <a:p>
            <a:pPr>
              <a:defRPr/>
            </a:pPr>
            <a:fld id="{CED7A74A-3DA7-47A8-BF58-D68EE8BED4F0}" type="datetime1">
              <a:rPr lang="en-US" smtClean="0"/>
              <a:pPr>
                <a:defRPr/>
              </a:pPr>
              <a:t>1/16/2018</a:t>
            </a:fld>
            <a:endParaRPr lang="en-US" altLang="zh-CN"/>
          </a:p>
        </p:txBody>
      </p:sp>
      <p:sp>
        <p:nvSpPr>
          <p:cNvPr id="6" name="Rectangle 3"/>
          <p:cNvSpPr txBox="1">
            <a:spLocks noChangeArrowheads="1"/>
          </p:cNvSpPr>
          <p:nvPr/>
        </p:nvSpPr>
        <p:spPr bwMode="auto">
          <a:xfrm>
            <a:off x="457200" y="1066800"/>
            <a:ext cx="8458200" cy="5026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ctr">
              <a:lnSpc>
                <a:spcPct val="150000"/>
              </a:lnSpc>
              <a:spcBef>
                <a:spcPct val="10000"/>
              </a:spcBef>
              <a:spcAft>
                <a:spcPct val="10000"/>
              </a:spcAft>
              <a:defRPr/>
            </a:pPr>
            <a:r>
              <a:rPr lang="en-US" altLang="zh-CN" sz="2400" b="1" kern="0">
                <a:solidFill>
                  <a:srgbClr val="556076"/>
                </a:solidFill>
              </a:rPr>
              <a:t>2.1 QOS</a:t>
            </a:r>
            <a:r>
              <a:rPr lang="zh-CN" altLang="en-US" sz="2400" b="1" kern="0">
                <a:solidFill>
                  <a:srgbClr val="556076"/>
                </a:solidFill>
              </a:rPr>
              <a:t>服务模型或等级</a:t>
            </a:r>
            <a:endParaRPr lang="en-US" altLang="zh-CN" sz="2400" b="1" kern="0">
              <a:solidFill>
                <a:srgbClr val="556076"/>
              </a:solidFill>
            </a:endParaRPr>
          </a:p>
          <a:p>
            <a:pPr marL="342900" indent="-342900" fontAlgn="ctr">
              <a:lnSpc>
                <a:spcPct val="150000"/>
              </a:lnSpc>
              <a:spcBef>
                <a:spcPct val="10000"/>
              </a:spcBef>
              <a:spcAft>
                <a:spcPct val="10000"/>
              </a:spcAft>
              <a:buFontTx/>
              <a:buChar char="•"/>
              <a:defRPr/>
            </a:pPr>
            <a:r>
              <a:rPr lang="en-US" altLang="zh-CN" b="1" kern="0">
                <a:solidFill>
                  <a:srgbClr val="556076"/>
                </a:solidFill>
              </a:rPr>
              <a:t>Integrated-Service</a:t>
            </a:r>
            <a:r>
              <a:rPr lang="zh-CN" altLang="en-US" b="1" kern="0">
                <a:solidFill>
                  <a:srgbClr val="556076"/>
                </a:solidFill>
              </a:rPr>
              <a:t>服务模型</a:t>
            </a:r>
            <a:endParaRPr lang="en-US" altLang="zh-CN" b="1" kern="0">
              <a:solidFill>
                <a:srgbClr val="556076"/>
              </a:solidFill>
            </a:endParaRPr>
          </a:p>
          <a:p>
            <a:r>
              <a:rPr lang="en-US" altLang="zh-CN" b="1" kern="0">
                <a:solidFill>
                  <a:srgbClr val="556076"/>
                </a:solidFill>
              </a:rPr>
              <a:t>         </a:t>
            </a:r>
            <a:r>
              <a:rPr lang="en-US" altLang="zh-CN" b="1" kern="0" err="1">
                <a:solidFill>
                  <a:srgbClr val="556076"/>
                </a:solidFill>
              </a:rPr>
              <a:t>Int-Serv</a:t>
            </a:r>
            <a:r>
              <a:rPr lang="zh-CN" altLang="en-US" b="1" kern="0">
                <a:solidFill>
                  <a:srgbClr val="556076"/>
                </a:solidFill>
              </a:rPr>
              <a:t>是一个综合服务模型。该模型使用资源预留协议（</a:t>
            </a:r>
            <a:r>
              <a:rPr lang="en-US" altLang="zh-CN" b="1" kern="0">
                <a:solidFill>
                  <a:srgbClr val="556076"/>
                </a:solidFill>
              </a:rPr>
              <a:t>RSVP</a:t>
            </a:r>
            <a:r>
              <a:rPr lang="zh-CN" altLang="en-US" b="1" kern="0">
                <a:solidFill>
                  <a:srgbClr val="556076"/>
                </a:solidFill>
              </a:rPr>
              <a:t>），</a:t>
            </a:r>
            <a:r>
              <a:rPr lang="en-US" altLang="zh-CN" b="1" kern="0">
                <a:solidFill>
                  <a:srgbClr val="556076"/>
                </a:solidFill>
              </a:rPr>
              <a:t>RSVP</a:t>
            </a:r>
            <a:r>
              <a:rPr lang="zh-CN" altLang="en-US" b="1" kern="0">
                <a:solidFill>
                  <a:srgbClr val="556076"/>
                </a:solidFill>
              </a:rPr>
              <a:t>运行在从源端到目的端的每个设备上，可以监视每个流，能够明确区分并保证每一个业务流的服务质量，为网络提供最细粒度化的服务质量区分。</a:t>
            </a:r>
          </a:p>
          <a:p>
            <a:r>
              <a:rPr lang="en-US" altLang="zh-CN" b="1" kern="0">
                <a:solidFill>
                  <a:srgbClr val="556076"/>
                </a:solidFill>
              </a:rPr>
              <a:t>        </a:t>
            </a:r>
            <a:r>
              <a:rPr lang="zh-CN" altLang="en-US" b="1" kern="0">
                <a:solidFill>
                  <a:srgbClr val="556076"/>
                </a:solidFill>
              </a:rPr>
              <a:t>保证服务要求为单个流预先保留所有连接路径上的网络资源，而当前</a:t>
            </a:r>
            <a:r>
              <a:rPr lang="en-US" altLang="zh-CN" b="1" kern="0">
                <a:solidFill>
                  <a:srgbClr val="556076"/>
                </a:solidFill>
              </a:rPr>
              <a:t>Internet</a:t>
            </a:r>
            <a:r>
              <a:rPr lang="zh-CN" altLang="en-US" b="1" kern="0">
                <a:solidFill>
                  <a:srgbClr val="556076"/>
                </a:solidFill>
              </a:rPr>
              <a:t>主干网络上有着成千上万条应用流，保证服务如果要为每一条流提供</a:t>
            </a:r>
            <a:r>
              <a:rPr lang="en-US" altLang="zh-CN" b="1" kern="0" err="1">
                <a:solidFill>
                  <a:srgbClr val="556076"/>
                </a:solidFill>
              </a:rPr>
              <a:t>QoS</a:t>
            </a:r>
            <a:r>
              <a:rPr lang="zh-CN" altLang="en-US" b="1" kern="0">
                <a:solidFill>
                  <a:srgbClr val="556076"/>
                </a:solidFill>
              </a:rPr>
              <a:t>服务就变得不可想象了。因此，保证服务在目前</a:t>
            </a:r>
            <a:r>
              <a:rPr lang="en-US" altLang="zh-CN" b="1" kern="0">
                <a:solidFill>
                  <a:srgbClr val="556076"/>
                </a:solidFill>
              </a:rPr>
              <a:t>Internet</a:t>
            </a:r>
            <a:r>
              <a:rPr lang="zh-CN" altLang="en-US" b="1" kern="0">
                <a:solidFill>
                  <a:srgbClr val="556076"/>
                </a:solidFill>
              </a:rPr>
              <a:t>上基本没有得到什么广泛应用</a:t>
            </a:r>
            <a:r>
              <a:rPr lang="en-US" altLang="zh-CN" b="1" kern="0">
                <a:solidFill>
                  <a:srgbClr val="556076"/>
                </a:solidFill>
              </a:rPr>
              <a:t>.</a:t>
            </a:r>
          </a:p>
          <a:p>
            <a:pPr algn="just"/>
            <a:endParaRPr lang="en-US" altLang="zh-CN" b="1" kern="0">
              <a:solidFill>
                <a:srgbClr val="556076"/>
              </a:solidFill>
            </a:endParaRPr>
          </a:p>
          <a:p>
            <a:pPr algn="just"/>
            <a:endParaRPr lang="en-US" altLang="zh-CN" b="1" kern="0">
              <a:solidFill>
                <a:srgbClr val="556076"/>
              </a:solidFill>
            </a:endParaRPr>
          </a:p>
          <a:p>
            <a:pPr marL="342900" indent="-342900" fontAlgn="ctr">
              <a:lnSpc>
                <a:spcPct val="150000"/>
              </a:lnSpc>
              <a:spcBef>
                <a:spcPct val="10000"/>
              </a:spcBef>
              <a:spcAft>
                <a:spcPct val="10000"/>
              </a:spcAft>
              <a:defRPr/>
            </a:pPr>
            <a:endParaRPr lang="zh-CN" altLang="en-US" b="1" kern="0">
              <a:solidFill>
                <a:srgbClr val="556076"/>
              </a:solidFill>
            </a:endParaRPr>
          </a:p>
        </p:txBody>
      </p:sp>
      <p:pic>
        <p:nvPicPr>
          <p:cNvPr id="3" name="图片 2">
            <a:extLst>
              <a:ext uri="{FF2B5EF4-FFF2-40B4-BE49-F238E27FC236}">
                <a16:creationId xmlns:a16="http://schemas.microsoft.com/office/drawing/2014/main" xmlns="" id="{D770FFC9-2951-4AC5-BFF2-155F751145E4}"/>
              </a:ext>
            </a:extLst>
          </p:cNvPr>
          <p:cNvPicPr>
            <a:picLocks noChangeAspect="1"/>
          </p:cNvPicPr>
          <p:nvPr/>
        </p:nvPicPr>
        <p:blipFill>
          <a:blip r:embed="rId2" cstate="print"/>
          <a:stretch>
            <a:fillRect/>
          </a:stretch>
        </p:blipFill>
        <p:spPr>
          <a:xfrm>
            <a:off x="761782" y="3775417"/>
            <a:ext cx="7956376" cy="2581506"/>
          </a:xfrm>
          <a:prstGeom prst="rect">
            <a:avLst/>
          </a:prstGeom>
        </p:spPr>
      </p:pic>
    </p:spTree>
    <p:extLst>
      <p:ext uri="{BB962C8B-B14F-4D97-AF65-F5344CB8AC3E}">
        <p14:creationId xmlns:p14="http://schemas.microsoft.com/office/powerpoint/2010/main" xmlns="" val="3402517322"/>
      </p:ext>
    </p:extLst>
  </p:cSld>
  <p:clrMapOvr>
    <a:masterClrMapping/>
  </p:clrMapOvr>
</p:sld>
</file>

<file path=ppt/theme/theme1.xml><?xml version="1.0" encoding="utf-8"?>
<a:theme xmlns:a="http://schemas.openxmlformats.org/drawingml/2006/main" name="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转正报告">
  <a:themeElements>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银河风云VIS标准数通信产品报告模板style1(白底推荐使用)2009-06-25">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银河风云VIS标准数通信产品报告模板style1(白底推荐使用)2009-06-2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银河风云VIS标准数通信产品报告模板style1(白底推荐使用)2009-06-2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银河风云VIS标准数通信产品报告模板style1(白底推荐使用)2009-06-2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35052</TotalTime>
  <Words>2406</Words>
  <Application>Microsoft Office PowerPoint</Application>
  <PresentationFormat>全屏显示(4:3)</PresentationFormat>
  <Paragraphs>614</Paragraphs>
  <Slides>46</Slides>
  <Notes>35</Notes>
  <HiddenSlides>0</HiddenSlides>
  <MMClips>0</MMClips>
  <ScaleCrop>false</ScaleCrop>
  <HeadingPairs>
    <vt:vector size="4" baseType="variant">
      <vt:variant>
        <vt:lpstr>主题</vt:lpstr>
      </vt:variant>
      <vt:variant>
        <vt:i4>3</vt:i4>
      </vt:variant>
      <vt:variant>
        <vt:lpstr>幻灯片标题</vt:lpstr>
      </vt:variant>
      <vt:variant>
        <vt:i4>46</vt:i4>
      </vt:variant>
    </vt:vector>
  </HeadingPairs>
  <TitlesOfParts>
    <vt:vector size="49" baseType="lpstr">
      <vt:lpstr>转正报告</vt:lpstr>
      <vt:lpstr>1_转正报告</vt:lpstr>
      <vt:lpstr>默认设计模板</vt:lpstr>
      <vt:lpstr>QOS学习报告</vt:lpstr>
      <vt:lpstr>一、网络性能四大指标 二、QOS简介 三、报文分类和标记 四、流量监管及整形 五、拥塞管理及避免</vt:lpstr>
      <vt:lpstr>网络性能四大指标</vt:lpstr>
      <vt:lpstr>网络性能四大指标</vt:lpstr>
      <vt:lpstr>网络性能四大指标</vt:lpstr>
      <vt:lpstr>网络性能四大指标</vt:lpstr>
      <vt:lpstr>一、网络性能四大指标 二、QOS简介 三、报文分类和标记 四、流量监管及整形 五、拥塞管理及避免</vt:lpstr>
      <vt:lpstr>QOS简介</vt:lpstr>
      <vt:lpstr>QOS简介</vt:lpstr>
      <vt:lpstr>QOS简介</vt:lpstr>
      <vt:lpstr>QOS简介</vt:lpstr>
      <vt:lpstr>一、网络性能四大指标 二、QOS简介 三、报文分类和标记 四、流量监管及整形 五、拥塞管理及避免</vt:lpstr>
      <vt:lpstr>报文分类和标记</vt:lpstr>
      <vt:lpstr>报文分类和标记</vt:lpstr>
      <vt:lpstr>报文分类和标记</vt:lpstr>
      <vt:lpstr>报文分类和标记</vt:lpstr>
      <vt:lpstr>报文分类和标记</vt:lpstr>
      <vt:lpstr>报文分类和标记</vt:lpstr>
      <vt:lpstr>报文分类和标记</vt:lpstr>
      <vt:lpstr>一、网络性能四大指标 二、QOS简介 三、报文分类和标记 四、流量监管及整形 五、拥塞管理及避免</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流量监管及整形</vt:lpstr>
      <vt:lpstr>一、网络性能四大指标 二、QOS简介 三、报文分类和标记 四、流量监管及整形 五、拥塞管理及避免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拥塞管理及避免</vt:lpstr>
      <vt:lpstr>幻灯片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生成树协议</dc:subject>
  <dc:creator>Liu</dc:creator>
  <cp:lastModifiedBy>Administrator</cp:lastModifiedBy>
  <cp:revision>1811</cp:revision>
  <dcterms:created xsi:type="dcterms:W3CDTF">2017-06-14T01:36:01Z</dcterms:created>
  <dcterms:modified xsi:type="dcterms:W3CDTF">2018-01-16T03:11:16Z</dcterms:modified>
</cp:coreProperties>
</file>